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42"/>
  </p:notesMasterIdLst>
  <p:handoutMasterIdLst>
    <p:handoutMasterId r:id="rId43"/>
  </p:handoutMasterIdLst>
  <p:sldIdLst>
    <p:sldId id="280" r:id="rId2"/>
    <p:sldId id="285" r:id="rId3"/>
    <p:sldId id="330" r:id="rId4"/>
    <p:sldId id="299" r:id="rId5"/>
    <p:sldId id="301" r:id="rId6"/>
    <p:sldId id="302" r:id="rId7"/>
    <p:sldId id="292" r:id="rId8"/>
    <p:sldId id="294" r:id="rId9"/>
    <p:sldId id="300" r:id="rId10"/>
    <p:sldId id="295" r:id="rId11"/>
    <p:sldId id="305" r:id="rId12"/>
    <p:sldId id="312" r:id="rId13"/>
    <p:sldId id="266" r:id="rId14"/>
    <p:sldId id="279" r:id="rId15"/>
    <p:sldId id="298" r:id="rId16"/>
    <p:sldId id="307" r:id="rId17"/>
    <p:sldId id="271" r:id="rId18"/>
    <p:sldId id="328" r:id="rId19"/>
    <p:sldId id="273" r:id="rId20"/>
    <p:sldId id="282" r:id="rId21"/>
    <p:sldId id="274" r:id="rId22"/>
    <p:sldId id="275" r:id="rId23"/>
    <p:sldId id="329" r:id="rId24"/>
    <p:sldId id="309" r:id="rId25"/>
    <p:sldId id="323" r:id="rId26"/>
    <p:sldId id="324" r:id="rId27"/>
    <p:sldId id="325" r:id="rId28"/>
    <p:sldId id="326" r:id="rId29"/>
    <p:sldId id="327" r:id="rId30"/>
    <p:sldId id="308" r:id="rId31"/>
    <p:sldId id="267" r:id="rId32"/>
    <p:sldId id="310" r:id="rId33"/>
    <p:sldId id="316" r:id="rId34"/>
    <p:sldId id="318" r:id="rId35"/>
    <p:sldId id="317" r:id="rId36"/>
    <p:sldId id="311" r:id="rId37"/>
    <p:sldId id="319" r:id="rId38"/>
    <p:sldId id="320" r:id="rId39"/>
    <p:sldId id="268" r:id="rId40"/>
    <p:sldId id="322" r:id="rId41"/>
  </p:sldIdLst>
  <p:sldSz cx="9144000" cy="6858000" type="screen4x3"/>
  <p:notesSz cx="6797675" cy="9926638"/>
  <p:defaultText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ssió 1: Projecte Rius i Servei Comunitari. 2h" id="{481D1205-EDB3-4685-983E-679076A8AC09}">
          <p14:sldIdLst>
            <p14:sldId id="280"/>
            <p14:sldId id="285"/>
            <p14:sldId id="330"/>
            <p14:sldId id="299"/>
            <p14:sldId id="301"/>
            <p14:sldId id="302"/>
            <p14:sldId id="292"/>
            <p14:sldId id="294"/>
            <p14:sldId id="300"/>
          </p14:sldIdLst>
        </p14:section>
        <p14:section name="Sessió 2: L'encàrrec. 2h" id="{68AB4F85-518D-48B6-BA51-E8CC2C631846}">
          <p14:sldIdLst>
            <p14:sldId id="295"/>
          </p14:sldIdLst>
        </p14:section>
        <p14:section name="Sessió 3: L'ecosistema Riu i els humans. 4h" id="{0833DF7B-5568-4817-AA28-9E020C09CBF5}">
          <p14:sldIdLst>
            <p14:sldId id="305"/>
            <p14:sldId id="312"/>
            <p14:sldId id="266"/>
            <p14:sldId id="279"/>
            <p14:sldId id="298"/>
          </p14:sldIdLst>
        </p14:section>
        <p14:section name="Sessió 4: La inspecció del riu. 2h" id="{DDBFA406-CA73-49BD-9810-B1F40D894BBA}">
          <p14:sldIdLst>
            <p14:sldId id="307"/>
            <p14:sldId id="271"/>
            <p14:sldId id="328"/>
            <p14:sldId id="273"/>
            <p14:sldId id="282"/>
            <p14:sldId id="274"/>
            <p14:sldId id="275"/>
            <p14:sldId id="329"/>
            <p14:sldId id="309"/>
          </p14:sldIdLst>
        </p14:section>
        <p14:section name="Sessió 5: Treball de camp i enviament. 5h" id="{C28B11D1-F607-4BAD-A3B0-281CFCF6D69A}">
          <p14:sldIdLst>
            <p14:sldId id="323"/>
            <p14:sldId id="324"/>
            <p14:sldId id="325"/>
            <p14:sldId id="326"/>
            <p14:sldId id="327"/>
          </p14:sldIdLst>
        </p14:section>
        <p14:section name="Sessió 6: Què més podem fer?. 5h" id="{A8FB72AF-BDA1-45CE-8E6D-3F92FE3F30AB}">
          <p14:sldIdLst>
            <p14:sldId id="308"/>
            <p14:sldId id="267"/>
            <p14:sldId id="310"/>
            <p14:sldId id="316"/>
            <p14:sldId id="318"/>
            <p14:sldId id="317"/>
            <p14:sldId id="311"/>
            <p14:sldId id="319"/>
            <p14:sldId id="320"/>
            <p14:sldId id="268"/>
            <p14:sldId id="322"/>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rups" initials="g" lastIdx="1" clrIdx="0"/>
  <p:cmAuthor id="1" name="grups" initials="Marina" lastIdx="3" clrIdx="1"/>
  <p:cmAuthor id="2" name="Admin" initials="A" lastIdx="6"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66"/>
    <a:srgbClr val="EAEAEA"/>
    <a:srgbClr val="FFFFFF"/>
    <a:srgbClr val="6FB9FD"/>
    <a:srgbClr val="45637A"/>
    <a:srgbClr val="73B5E0"/>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250" autoAdjust="0"/>
    <p:restoredTop sz="88139" autoAdjust="0"/>
  </p:normalViewPr>
  <p:slideViewPr>
    <p:cSldViewPr>
      <p:cViewPr>
        <p:scale>
          <a:sx n="66" d="100"/>
          <a:sy n="66" d="100"/>
        </p:scale>
        <p:origin x="786" y="-150"/>
      </p:cViewPr>
      <p:guideLst>
        <p:guide orient="horz" pos="2160"/>
        <p:guide pos="2880"/>
      </p:guideLst>
    </p:cSldViewPr>
  </p:slideViewPr>
  <p:outlineViewPr>
    <p:cViewPr>
      <p:scale>
        <a:sx n="33" d="100"/>
        <a:sy n="33" d="100"/>
      </p:scale>
      <p:origin x="0" y="3246"/>
    </p:cViewPr>
  </p:outlineViewPr>
  <p:notesTextViewPr>
    <p:cViewPr>
      <p:scale>
        <a:sx n="1" d="1"/>
        <a:sy n="1" d="1"/>
      </p:scale>
      <p:origin x="0" y="0"/>
    </p:cViewPr>
  </p:notesTextViewPr>
  <p:notesViewPr>
    <p:cSldViewPr>
      <p:cViewPr>
        <p:scale>
          <a:sx n="89" d="100"/>
          <a:sy n="89" d="100"/>
        </p:scale>
        <p:origin x="-1812" y="21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idor de capçalera 1"/>
          <p:cNvSpPr>
            <a:spLocks noGrp="1"/>
          </p:cNvSpPr>
          <p:nvPr>
            <p:ph type="hdr" sz="quarter"/>
          </p:nvPr>
        </p:nvSpPr>
        <p:spPr>
          <a:xfrm>
            <a:off x="0" y="1"/>
            <a:ext cx="2946400" cy="496889"/>
          </a:xfrm>
          <a:prstGeom prst="rect">
            <a:avLst/>
          </a:prstGeom>
        </p:spPr>
        <p:txBody>
          <a:bodyPr vert="horz" lIns="91440" tIns="45720" rIns="91440" bIns="45720" rtlCol="0"/>
          <a:lstStyle>
            <a:lvl1pPr algn="l">
              <a:defRPr sz="1200"/>
            </a:lvl1pPr>
          </a:lstStyle>
          <a:p>
            <a:endParaRPr lang="ca-ES"/>
          </a:p>
        </p:txBody>
      </p:sp>
      <p:sp>
        <p:nvSpPr>
          <p:cNvPr id="3" name="Contenidor de data 2"/>
          <p:cNvSpPr>
            <a:spLocks noGrp="1"/>
          </p:cNvSpPr>
          <p:nvPr>
            <p:ph type="dt" sz="quarter" idx="1"/>
          </p:nvPr>
        </p:nvSpPr>
        <p:spPr>
          <a:xfrm>
            <a:off x="3849689" y="1"/>
            <a:ext cx="2946400" cy="496889"/>
          </a:xfrm>
          <a:prstGeom prst="rect">
            <a:avLst/>
          </a:prstGeom>
        </p:spPr>
        <p:txBody>
          <a:bodyPr vert="horz" lIns="91440" tIns="45720" rIns="91440" bIns="45720" rtlCol="0"/>
          <a:lstStyle>
            <a:lvl1pPr algn="r">
              <a:defRPr sz="1200"/>
            </a:lvl1pPr>
          </a:lstStyle>
          <a:p>
            <a:fld id="{D3C42C4D-4696-4553-B7C9-FB98872DB57B}" type="datetimeFigureOut">
              <a:rPr lang="ca-ES" smtClean="0"/>
              <a:pPr/>
              <a:t>17/2/2022</a:t>
            </a:fld>
            <a:endParaRPr lang="ca-ES"/>
          </a:p>
        </p:txBody>
      </p:sp>
      <p:sp>
        <p:nvSpPr>
          <p:cNvPr id="4" name="Contenidor de peu de pàgina 3"/>
          <p:cNvSpPr>
            <a:spLocks noGrp="1"/>
          </p:cNvSpPr>
          <p:nvPr>
            <p:ph type="ftr" sz="quarter" idx="2"/>
          </p:nvPr>
        </p:nvSpPr>
        <p:spPr>
          <a:xfrm>
            <a:off x="0" y="9428164"/>
            <a:ext cx="2946400" cy="496887"/>
          </a:xfrm>
          <a:prstGeom prst="rect">
            <a:avLst/>
          </a:prstGeom>
        </p:spPr>
        <p:txBody>
          <a:bodyPr vert="horz" lIns="91440" tIns="45720" rIns="91440" bIns="45720" rtlCol="0" anchor="b"/>
          <a:lstStyle>
            <a:lvl1pPr algn="l">
              <a:defRPr sz="1200"/>
            </a:lvl1pPr>
          </a:lstStyle>
          <a:p>
            <a:endParaRPr lang="ca-ES"/>
          </a:p>
        </p:txBody>
      </p:sp>
      <p:sp>
        <p:nvSpPr>
          <p:cNvPr id="5" name="Contenidor de número de diapositiva 4"/>
          <p:cNvSpPr>
            <a:spLocks noGrp="1"/>
          </p:cNvSpPr>
          <p:nvPr>
            <p:ph type="sldNum" sz="quarter" idx="3"/>
          </p:nvPr>
        </p:nvSpPr>
        <p:spPr>
          <a:xfrm>
            <a:off x="3849689" y="9428164"/>
            <a:ext cx="2946400" cy="496887"/>
          </a:xfrm>
          <a:prstGeom prst="rect">
            <a:avLst/>
          </a:prstGeom>
        </p:spPr>
        <p:txBody>
          <a:bodyPr vert="horz" lIns="91440" tIns="45720" rIns="91440" bIns="45720" rtlCol="0" anchor="b"/>
          <a:lstStyle>
            <a:lvl1pPr algn="r">
              <a:defRPr sz="1200"/>
            </a:lvl1pPr>
          </a:lstStyle>
          <a:p>
            <a:fld id="{94D786D7-B28D-4E61-96E7-D3CD87464726}" type="slidenum">
              <a:rPr lang="ca-ES" smtClean="0"/>
              <a:pPr/>
              <a:t>‹Nº›</a:t>
            </a:fld>
            <a:endParaRPr lang="ca-ES"/>
          </a:p>
        </p:txBody>
      </p:sp>
    </p:spTree>
    <p:extLst>
      <p:ext uri="{BB962C8B-B14F-4D97-AF65-F5344CB8AC3E}">
        <p14:creationId xmlns:p14="http://schemas.microsoft.com/office/powerpoint/2010/main" val="15649828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1" y="0"/>
            <a:ext cx="2945659" cy="496332"/>
          </a:xfrm>
          <a:prstGeom prst="rect">
            <a:avLst/>
          </a:prstGeom>
        </p:spPr>
        <p:txBody>
          <a:bodyPr vert="horz" lIns="91440" tIns="45720" rIns="91440" bIns="45720" rtlCol="0"/>
          <a:lstStyle>
            <a:lvl1pPr algn="l">
              <a:defRPr sz="1200"/>
            </a:lvl1pPr>
          </a:lstStyle>
          <a:p>
            <a:endParaRPr lang="ca-ES"/>
          </a:p>
        </p:txBody>
      </p:sp>
      <p:sp>
        <p:nvSpPr>
          <p:cNvPr id="3" name="2 Marcador de fecha"/>
          <p:cNvSpPr>
            <a:spLocks noGrp="1"/>
          </p:cNvSpPr>
          <p:nvPr>
            <p:ph type="dt" idx="1"/>
          </p:nvPr>
        </p:nvSpPr>
        <p:spPr>
          <a:xfrm>
            <a:off x="3850444" y="0"/>
            <a:ext cx="2945659" cy="496332"/>
          </a:xfrm>
          <a:prstGeom prst="rect">
            <a:avLst/>
          </a:prstGeom>
        </p:spPr>
        <p:txBody>
          <a:bodyPr vert="horz" lIns="91440" tIns="45720" rIns="91440" bIns="45720" rtlCol="0"/>
          <a:lstStyle>
            <a:lvl1pPr algn="r">
              <a:defRPr sz="1200"/>
            </a:lvl1pPr>
          </a:lstStyle>
          <a:p>
            <a:fld id="{FB8E1856-C460-49B4-A923-7B392986E55B}" type="datetimeFigureOut">
              <a:rPr lang="ca-ES" smtClean="0"/>
              <a:pPr/>
              <a:t>17/2/2022</a:t>
            </a:fld>
            <a:endParaRPr lang="ca-ES"/>
          </a:p>
        </p:txBody>
      </p:sp>
      <p:sp>
        <p:nvSpPr>
          <p:cNvPr id="4" name="3 Marcador de imagen de diapositiva"/>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ca-ES"/>
          </a:p>
        </p:txBody>
      </p:sp>
      <p:sp>
        <p:nvSpPr>
          <p:cNvPr id="5" name="4 Marcador de notas"/>
          <p:cNvSpPr>
            <a:spLocks noGrp="1"/>
          </p:cNvSpPr>
          <p:nvPr>
            <p:ph type="body" sz="quarter" idx="3"/>
          </p:nvPr>
        </p:nvSpPr>
        <p:spPr>
          <a:xfrm>
            <a:off x="679768" y="4715154"/>
            <a:ext cx="5438140" cy="4466987"/>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6" name="5 Marcador de pie de página"/>
          <p:cNvSpPr>
            <a:spLocks noGrp="1"/>
          </p:cNvSpPr>
          <p:nvPr>
            <p:ph type="ftr" sz="quarter" idx="4"/>
          </p:nvPr>
        </p:nvSpPr>
        <p:spPr>
          <a:xfrm>
            <a:off x="1" y="9428583"/>
            <a:ext cx="2945659" cy="496332"/>
          </a:xfrm>
          <a:prstGeom prst="rect">
            <a:avLst/>
          </a:prstGeom>
        </p:spPr>
        <p:txBody>
          <a:bodyPr vert="horz" lIns="91440" tIns="45720" rIns="91440" bIns="45720" rtlCol="0" anchor="b"/>
          <a:lstStyle>
            <a:lvl1pPr algn="l">
              <a:defRPr sz="1200"/>
            </a:lvl1pPr>
          </a:lstStyle>
          <a:p>
            <a:endParaRPr lang="ca-ES"/>
          </a:p>
        </p:txBody>
      </p:sp>
      <p:sp>
        <p:nvSpPr>
          <p:cNvPr id="7" name="6 Marcador de número de diapositiva"/>
          <p:cNvSpPr>
            <a:spLocks noGrp="1"/>
          </p:cNvSpPr>
          <p:nvPr>
            <p:ph type="sldNum" sz="quarter" idx="5"/>
          </p:nvPr>
        </p:nvSpPr>
        <p:spPr>
          <a:xfrm>
            <a:off x="3850444" y="9428583"/>
            <a:ext cx="2945659" cy="496332"/>
          </a:xfrm>
          <a:prstGeom prst="rect">
            <a:avLst/>
          </a:prstGeom>
        </p:spPr>
        <p:txBody>
          <a:bodyPr vert="horz" lIns="91440" tIns="45720" rIns="91440" bIns="45720" rtlCol="0" anchor="b"/>
          <a:lstStyle>
            <a:lvl1pPr algn="r">
              <a:defRPr sz="1200"/>
            </a:lvl1pPr>
          </a:lstStyle>
          <a:p>
            <a:fld id="{693068D0-6D1E-40D4-922C-B9B5EC27CA00}" type="slidenum">
              <a:rPr lang="ca-ES" smtClean="0"/>
              <a:pPr/>
              <a:t>‹Nº›</a:t>
            </a:fld>
            <a:endParaRPr lang="ca-ES"/>
          </a:p>
        </p:txBody>
      </p:sp>
    </p:spTree>
    <p:extLst>
      <p:ext uri="{BB962C8B-B14F-4D97-AF65-F5344CB8AC3E}">
        <p14:creationId xmlns:p14="http://schemas.microsoft.com/office/powerpoint/2010/main" val="3314670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diba.cat/documents/471041/108145142/Guia+esp%C3%A8cies+ex%C3%B2tiques+invasores/612b66cf-c09e-41a3-b733-8e28acfeb9da"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www.projecterius.cat/pdf/Projecte-Rius-manual-inspeccio.pdf?v=2019" TargetMode="External"/><Relationship Id="rId4" Type="http://schemas.openxmlformats.org/officeDocument/2006/relationships/hyperlink" Target="http://www.associaciohabitats.cat/upld/triptic-herpetofauna.pdf"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p:txBody>
          <a:bodyPr/>
          <a:lstStyle/>
          <a:p>
            <a:pPr defTabSz="892442">
              <a:defRPr/>
            </a:pPr>
            <a:fld id="{E04E50FC-8896-42BA-8078-E8788CEE22DF}" type="slidenum">
              <a:rPr lang="ca-ES" smtClean="0">
                <a:latin typeface="Arial" charset="0"/>
              </a:rPr>
              <a:pPr defTabSz="892442">
                <a:defRPr/>
              </a:pPr>
              <a:t>1</a:t>
            </a:fld>
            <a:endParaRPr lang="ca-ES">
              <a:latin typeface="Arial" charset="0"/>
            </a:endParaRPr>
          </a:p>
        </p:txBody>
      </p:sp>
      <p:sp>
        <p:nvSpPr>
          <p:cNvPr id="27651" name="Rectangle 7"/>
          <p:cNvSpPr txBox="1">
            <a:spLocks noGrp="1" noChangeArrowheads="1"/>
          </p:cNvSpPr>
          <p:nvPr/>
        </p:nvSpPr>
        <p:spPr bwMode="auto">
          <a:xfrm>
            <a:off x="3850294" y="9429306"/>
            <a:ext cx="2945861" cy="495793"/>
          </a:xfrm>
          <a:prstGeom prst="rect">
            <a:avLst/>
          </a:prstGeom>
          <a:noFill/>
          <a:ln w="9525">
            <a:noFill/>
            <a:miter lim="800000"/>
            <a:headEnd/>
            <a:tailEnd/>
          </a:ln>
        </p:spPr>
        <p:txBody>
          <a:bodyPr lIns="89211" tIns="44606" rIns="89211" bIns="44606" anchor="b"/>
          <a:lstStyle/>
          <a:p>
            <a:pPr algn="r" defTabSz="892442"/>
            <a:fld id="{24BB6FF6-489A-4F15-AF3A-47FBCB2544C2}" type="slidenum">
              <a:rPr lang="ca-ES" sz="1200">
                <a:ea typeface="MS PGothic" pitchFamily="34" charset="-128"/>
              </a:rPr>
              <a:pPr algn="r" defTabSz="892442"/>
              <a:t>1</a:t>
            </a:fld>
            <a:endParaRPr lang="ca-ES" sz="1200">
              <a:ea typeface="MS PGothic" pitchFamily="34" charset="-128"/>
            </a:endParaRPr>
          </a:p>
        </p:txBody>
      </p:sp>
      <p:sp>
        <p:nvSpPr>
          <p:cNvPr id="27652" name="Rectangle 2"/>
          <p:cNvSpPr>
            <a:spLocks noGrp="1" noRot="1" noChangeAspect="1" noChangeArrowheads="1" noTextEdit="1"/>
          </p:cNvSpPr>
          <p:nvPr>
            <p:ph type="sldImg"/>
          </p:nvPr>
        </p:nvSpPr>
        <p:spPr>
          <a:xfrm>
            <a:off x="917575" y="744538"/>
            <a:ext cx="4962525" cy="3722687"/>
          </a:xfrm>
          <a:ln/>
        </p:spPr>
      </p:sp>
      <p:sp>
        <p:nvSpPr>
          <p:cNvPr id="27653" name="Rectangle 3"/>
          <p:cNvSpPr>
            <a:spLocks noGrp="1" noChangeArrowheads="1"/>
          </p:cNvSpPr>
          <p:nvPr>
            <p:ph type="body" idx="1"/>
          </p:nvPr>
        </p:nvSpPr>
        <p:spPr>
          <a:noFill/>
          <a:ln/>
        </p:spPr>
        <p:txBody>
          <a:bodyPr/>
          <a:lstStyle/>
          <a:p>
            <a:pPr eaLnBrk="1" hangingPunct="1"/>
            <a:r>
              <a:rPr lang="en-US" b="1" dirty="0" smtClean="0"/>
              <a:t>Copyright © Associació Hàbitats, 2022. Tots </a:t>
            </a:r>
            <a:r>
              <a:rPr lang="en-US" b="1" dirty="0" err="1" smtClean="0"/>
              <a:t>els</a:t>
            </a:r>
            <a:r>
              <a:rPr lang="en-US" b="1" dirty="0" smtClean="0"/>
              <a:t> </a:t>
            </a:r>
            <a:r>
              <a:rPr lang="en-US" b="1" dirty="0" err="1" smtClean="0"/>
              <a:t>drets</a:t>
            </a:r>
            <a:r>
              <a:rPr lang="en-US" b="1" dirty="0" smtClean="0"/>
              <a:t> </a:t>
            </a:r>
            <a:r>
              <a:rPr lang="en-US" b="1" dirty="0" err="1" smtClean="0"/>
              <a:t>reservats</a:t>
            </a:r>
            <a:r>
              <a:rPr lang="en-US" b="1" dirty="0" smtClean="0"/>
              <a:t>.</a:t>
            </a:r>
          </a:p>
          <a:p>
            <a:pPr eaLnBrk="1" hangingPunct="1"/>
            <a:r>
              <a:rPr lang="en-US" dirty="0" err="1" smtClean="0"/>
              <a:t>L'accés</a:t>
            </a:r>
            <a:r>
              <a:rPr lang="en-US" dirty="0" smtClean="0"/>
              <a:t> </a:t>
            </a:r>
            <a:r>
              <a:rPr lang="en-US" dirty="0" err="1" smtClean="0"/>
              <a:t>als</a:t>
            </a:r>
            <a:r>
              <a:rPr lang="en-US" dirty="0" smtClean="0"/>
              <a:t> </a:t>
            </a:r>
            <a:r>
              <a:rPr lang="en-US" dirty="0" err="1" smtClean="0"/>
              <a:t>continguts</a:t>
            </a:r>
            <a:r>
              <a:rPr lang="en-US" dirty="0" smtClean="0"/>
              <a:t> </a:t>
            </a:r>
            <a:r>
              <a:rPr lang="en-US" dirty="0" err="1" smtClean="0"/>
              <a:t>d'aquesta</a:t>
            </a:r>
            <a:r>
              <a:rPr lang="en-US" dirty="0" smtClean="0"/>
              <a:t> </a:t>
            </a:r>
            <a:r>
              <a:rPr lang="en-US" dirty="0" err="1" smtClean="0"/>
              <a:t>obra</a:t>
            </a:r>
            <a:r>
              <a:rPr lang="en-US" dirty="0" smtClean="0"/>
              <a:t> i la </a:t>
            </a:r>
            <a:r>
              <a:rPr lang="en-US" dirty="0" err="1" smtClean="0"/>
              <a:t>seva</a:t>
            </a:r>
            <a:r>
              <a:rPr lang="en-US" dirty="0" smtClean="0"/>
              <a:t> </a:t>
            </a:r>
            <a:r>
              <a:rPr lang="en-US" dirty="0" err="1" smtClean="0"/>
              <a:t>utilització</a:t>
            </a:r>
            <a:r>
              <a:rPr lang="en-US" dirty="0" smtClean="0"/>
              <a:t> ha de </a:t>
            </a:r>
            <a:r>
              <a:rPr lang="en-US" dirty="0" err="1" smtClean="0"/>
              <a:t>respectar</a:t>
            </a:r>
            <a:r>
              <a:rPr lang="en-US" dirty="0" smtClean="0"/>
              <a:t> </a:t>
            </a:r>
            <a:r>
              <a:rPr lang="en-US" dirty="0" err="1" smtClean="0"/>
              <a:t>els</a:t>
            </a:r>
            <a:r>
              <a:rPr lang="en-US" dirty="0" smtClean="0"/>
              <a:t> </a:t>
            </a:r>
            <a:r>
              <a:rPr lang="en-US" dirty="0" err="1" smtClean="0"/>
              <a:t>drets</a:t>
            </a:r>
            <a:r>
              <a:rPr lang="en-US" dirty="0" smtClean="0"/>
              <a:t> de la persona </a:t>
            </a:r>
            <a:r>
              <a:rPr lang="en-US" dirty="0" err="1" smtClean="0"/>
              <a:t>autora</a:t>
            </a:r>
            <a:r>
              <a:rPr lang="en-US" dirty="0" smtClean="0"/>
              <a:t>. Pot </a:t>
            </a:r>
            <a:r>
              <a:rPr lang="en-US" dirty="0" err="1" smtClean="0"/>
              <a:t>ser</a:t>
            </a:r>
            <a:r>
              <a:rPr lang="en-US" dirty="0" smtClean="0"/>
              <a:t> </a:t>
            </a:r>
            <a:r>
              <a:rPr lang="en-US" dirty="0" err="1" smtClean="0"/>
              <a:t>utilitzada</a:t>
            </a:r>
            <a:r>
              <a:rPr lang="en-US" dirty="0" smtClean="0"/>
              <a:t> per a </a:t>
            </a:r>
            <a:r>
              <a:rPr lang="en-US" dirty="0" err="1" smtClean="0"/>
              <a:t>consulta</a:t>
            </a:r>
            <a:r>
              <a:rPr lang="en-US" dirty="0" smtClean="0"/>
              <a:t> o </a:t>
            </a:r>
            <a:r>
              <a:rPr lang="en-US" dirty="0" err="1" smtClean="0"/>
              <a:t>estudi</a:t>
            </a:r>
            <a:r>
              <a:rPr lang="en-US" dirty="0" smtClean="0"/>
              <a:t> personal, </a:t>
            </a:r>
            <a:r>
              <a:rPr lang="en-US" dirty="0" err="1" smtClean="0"/>
              <a:t>així</a:t>
            </a:r>
            <a:r>
              <a:rPr lang="en-US" dirty="0" smtClean="0"/>
              <a:t> com per a </a:t>
            </a:r>
            <a:r>
              <a:rPr lang="en-US" dirty="0" err="1" smtClean="0"/>
              <a:t>usos</a:t>
            </a:r>
            <a:r>
              <a:rPr lang="en-US" dirty="0" smtClean="0"/>
              <a:t> </a:t>
            </a:r>
            <a:r>
              <a:rPr lang="en-US" dirty="0" err="1" smtClean="0"/>
              <a:t>emmarcats</a:t>
            </a:r>
            <a:r>
              <a:rPr lang="en-US" dirty="0" smtClean="0"/>
              <a:t> </a:t>
            </a:r>
            <a:r>
              <a:rPr lang="en-US" dirty="0" err="1" smtClean="0"/>
              <a:t>en</a:t>
            </a:r>
            <a:r>
              <a:rPr lang="en-US" dirty="0" smtClean="0"/>
              <a:t> </a:t>
            </a:r>
            <a:r>
              <a:rPr lang="en-US" dirty="0" err="1" smtClean="0"/>
              <a:t>activitats</a:t>
            </a:r>
            <a:r>
              <a:rPr lang="en-US" dirty="0" smtClean="0"/>
              <a:t> </a:t>
            </a:r>
            <a:r>
              <a:rPr lang="en-US" dirty="0" err="1" smtClean="0"/>
              <a:t>d'investigació</a:t>
            </a:r>
            <a:r>
              <a:rPr lang="en-US" dirty="0" smtClean="0"/>
              <a:t> i </a:t>
            </a:r>
            <a:r>
              <a:rPr lang="en-US" dirty="0" err="1" smtClean="0"/>
              <a:t>docència</a:t>
            </a:r>
            <a:r>
              <a:rPr lang="en-US" dirty="0" smtClean="0"/>
              <a:t>. Per a </a:t>
            </a:r>
            <a:r>
              <a:rPr lang="en-US" dirty="0" err="1" smtClean="0"/>
              <a:t>altres</a:t>
            </a:r>
            <a:r>
              <a:rPr lang="en-US" dirty="0" smtClean="0"/>
              <a:t> </a:t>
            </a:r>
            <a:r>
              <a:rPr lang="en-US" dirty="0" err="1" smtClean="0"/>
              <a:t>utilitzacions</a:t>
            </a:r>
            <a:r>
              <a:rPr lang="en-US" dirty="0" smtClean="0"/>
              <a:t> </a:t>
            </a:r>
            <a:r>
              <a:rPr lang="en-US" dirty="0" err="1" smtClean="0"/>
              <a:t>es</a:t>
            </a:r>
            <a:r>
              <a:rPr lang="en-US" dirty="0" smtClean="0"/>
              <a:t> </a:t>
            </a:r>
            <a:r>
              <a:rPr lang="en-US" dirty="0" err="1" smtClean="0"/>
              <a:t>requereix</a:t>
            </a:r>
            <a:r>
              <a:rPr lang="en-US" dirty="0" smtClean="0"/>
              <a:t> </a:t>
            </a:r>
            <a:r>
              <a:rPr lang="en-US" dirty="0" err="1" smtClean="0"/>
              <a:t>l'autorització</a:t>
            </a:r>
            <a:r>
              <a:rPr lang="en-US" dirty="0" smtClean="0"/>
              <a:t> </a:t>
            </a:r>
            <a:r>
              <a:rPr lang="en-US" dirty="0" err="1" smtClean="0"/>
              <a:t>prèvia</a:t>
            </a:r>
            <a:r>
              <a:rPr lang="en-US" dirty="0" smtClean="0"/>
              <a:t> i </a:t>
            </a:r>
            <a:r>
              <a:rPr lang="en-US" dirty="0" err="1" smtClean="0"/>
              <a:t>expressa</a:t>
            </a:r>
            <a:r>
              <a:rPr lang="en-US" dirty="0" smtClean="0"/>
              <a:t> de la persona titular </a:t>
            </a:r>
            <a:r>
              <a:rPr lang="en-US" dirty="0" err="1" smtClean="0"/>
              <a:t>dels</a:t>
            </a:r>
            <a:r>
              <a:rPr lang="en-US" dirty="0" smtClean="0"/>
              <a:t> </a:t>
            </a:r>
            <a:r>
              <a:rPr lang="en-US" dirty="0" err="1" smtClean="0"/>
              <a:t>drets</a:t>
            </a:r>
            <a:r>
              <a:rPr lang="en-US" dirty="0" smtClean="0"/>
              <a:t>. </a:t>
            </a:r>
            <a:r>
              <a:rPr lang="en-US" dirty="0" err="1" smtClean="0"/>
              <a:t>En</a:t>
            </a:r>
            <a:r>
              <a:rPr lang="en-US" dirty="0" smtClean="0"/>
              <a:t> </a:t>
            </a:r>
            <a:r>
              <a:rPr lang="en-US" dirty="0" err="1" smtClean="0"/>
              <a:t>qualsevol</a:t>
            </a:r>
            <a:r>
              <a:rPr lang="en-US" dirty="0" smtClean="0"/>
              <a:t> </a:t>
            </a:r>
            <a:r>
              <a:rPr lang="en-US" dirty="0" err="1" smtClean="0"/>
              <a:t>cas</a:t>
            </a:r>
            <a:r>
              <a:rPr lang="en-US" dirty="0" smtClean="0"/>
              <a:t>, </a:t>
            </a:r>
            <a:r>
              <a:rPr lang="en-US" dirty="0" err="1" smtClean="0"/>
              <a:t>en</a:t>
            </a:r>
            <a:r>
              <a:rPr lang="en-US" dirty="0" smtClean="0"/>
              <a:t> la </a:t>
            </a:r>
            <a:r>
              <a:rPr lang="en-US" dirty="0" err="1" smtClean="0"/>
              <a:t>utilització</a:t>
            </a:r>
            <a:r>
              <a:rPr lang="en-US" dirty="0" smtClean="0"/>
              <a:t> </a:t>
            </a:r>
            <a:r>
              <a:rPr lang="en-US" dirty="0" err="1" smtClean="0"/>
              <a:t>dels</a:t>
            </a:r>
            <a:r>
              <a:rPr lang="en-US" dirty="0" smtClean="0"/>
              <a:t> </a:t>
            </a:r>
            <a:r>
              <a:rPr lang="en-US" dirty="0" err="1" smtClean="0"/>
              <a:t>seus</a:t>
            </a:r>
            <a:r>
              <a:rPr lang="en-US" dirty="0" smtClean="0"/>
              <a:t> </a:t>
            </a:r>
            <a:r>
              <a:rPr lang="en-US" dirty="0" err="1" smtClean="0"/>
              <a:t>continguts</a:t>
            </a:r>
            <a:r>
              <a:rPr lang="en-US" dirty="0" smtClean="0"/>
              <a:t> </a:t>
            </a:r>
            <a:r>
              <a:rPr lang="en-US" dirty="0" err="1" smtClean="0"/>
              <a:t>caldrà</a:t>
            </a:r>
            <a:r>
              <a:rPr lang="en-US" dirty="0" smtClean="0"/>
              <a:t> </a:t>
            </a:r>
            <a:r>
              <a:rPr lang="en-US" dirty="0" err="1" smtClean="0"/>
              <a:t>indicar</a:t>
            </a:r>
            <a:r>
              <a:rPr lang="en-US" dirty="0" smtClean="0"/>
              <a:t> de forma </a:t>
            </a:r>
            <a:r>
              <a:rPr lang="en-US" dirty="0" err="1" smtClean="0"/>
              <a:t>clara</a:t>
            </a:r>
            <a:r>
              <a:rPr lang="en-US" dirty="0" smtClean="0"/>
              <a:t> el nom de la persona </a:t>
            </a:r>
            <a:r>
              <a:rPr lang="en-US" dirty="0" err="1" smtClean="0"/>
              <a:t>autora</a:t>
            </a:r>
            <a:r>
              <a:rPr lang="en-US" dirty="0" smtClean="0"/>
              <a:t> i el </a:t>
            </a:r>
            <a:r>
              <a:rPr lang="en-US" dirty="0" err="1" smtClean="0"/>
              <a:t>títol</a:t>
            </a:r>
            <a:r>
              <a:rPr lang="en-US" dirty="0" smtClean="0"/>
              <a:t> de </a:t>
            </a:r>
            <a:r>
              <a:rPr lang="en-US" dirty="0" err="1" smtClean="0"/>
              <a:t>l'obra</a:t>
            </a:r>
            <a:r>
              <a:rPr lang="en-US" dirty="0" smtClean="0"/>
              <a:t>. No </a:t>
            </a:r>
            <a:r>
              <a:rPr lang="en-US" dirty="0" err="1" smtClean="0"/>
              <a:t>s'autoritza</a:t>
            </a:r>
            <a:r>
              <a:rPr lang="en-US" dirty="0" smtClean="0"/>
              <a:t> la </a:t>
            </a:r>
            <a:r>
              <a:rPr lang="en-US" dirty="0" err="1" smtClean="0"/>
              <a:t>seva</a:t>
            </a:r>
            <a:r>
              <a:rPr lang="en-US" dirty="0" smtClean="0"/>
              <a:t> </a:t>
            </a:r>
            <a:r>
              <a:rPr lang="en-US" dirty="0" err="1" smtClean="0"/>
              <a:t>reproducció</a:t>
            </a:r>
            <a:r>
              <a:rPr lang="en-US" dirty="0" smtClean="0"/>
              <a:t> o </a:t>
            </a:r>
            <a:r>
              <a:rPr lang="en-US" dirty="0" err="1" smtClean="0"/>
              <a:t>altres</a:t>
            </a:r>
            <a:r>
              <a:rPr lang="en-US" dirty="0" smtClean="0"/>
              <a:t> </a:t>
            </a:r>
            <a:r>
              <a:rPr lang="en-US" dirty="0" err="1" smtClean="0"/>
              <a:t>formes</a:t>
            </a:r>
            <a:r>
              <a:rPr lang="en-US" dirty="0" smtClean="0"/>
              <a:t> </a:t>
            </a:r>
            <a:r>
              <a:rPr lang="en-US" dirty="0" err="1" smtClean="0"/>
              <a:t>d'explotació</a:t>
            </a:r>
            <a:r>
              <a:rPr lang="en-US" dirty="0" smtClean="0"/>
              <a:t> </a:t>
            </a:r>
            <a:r>
              <a:rPr lang="en-US" dirty="0" err="1" smtClean="0"/>
              <a:t>efectuades</a:t>
            </a:r>
            <a:r>
              <a:rPr lang="en-US" dirty="0" smtClean="0"/>
              <a:t> </a:t>
            </a:r>
            <a:r>
              <a:rPr lang="en-US" dirty="0" err="1" smtClean="0"/>
              <a:t>amb</a:t>
            </a:r>
            <a:r>
              <a:rPr lang="en-US" dirty="0" smtClean="0"/>
              <a:t> </a:t>
            </a:r>
            <a:r>
              <a:rPr lang="en-US" dirty="0" err="1" smtClean="0"/>
              <a:t>finalitats</a:t>
            </a:r>
            <a:r>
              <a:rPr lang="en-US" dirty="0" smtClean="0"/>
              <a:t> de lucre </a:t>
            </a:r>
            <a:r>
              <a:rPr lang="en-US" dirty="0" err="1" smtClean="0"/>
              <a:t>ni</a:t>
            </a:r>
            <a:r>
              <a:rPr lang="en-US" dirty="0" smtClean="0"/>
              <a:t> la </a:t>
            </a:r>
            <a:r>
              <a:rPr lang="en-US" dirty="0" err="1" smtClean="0"/>
              <a:t>seva</a:t>
            </a:r>
            <a:r>
              <a:rPr lang="en-US" dirty="0" smtClean="0"/>
              <a:t> </a:t>
            </a:r>
            <a:r>
              <a:rPr lang="en-US" dirty="0" err="1" smtClean="0"/>
              <a:t>comunicació</a:t>
            </a:r>
            <a:r>
              <a:rPr lang="en-US" dirty="0" smtClean="0"/>
              <a:t> </a:t>
            </a:r>
            <a:r>
              <a:rPr lang="en-US" dirty="0" err="1" smtClean="0"/>
              <a:t>pública</a:t>
            </a:r>
            <a:r>
              <a:rPr lang="en-US" dirty="0" smtClean="0"/>
              <a:t> des d'un </a:t>
            </a:r>
            <a:r>
              <a:rPr lang="en-US" dirty="0" err="1" smtClean="0"/>
              <a:t>lloc</a:t>
            </a:r>
            <a:r>
              <a:rPr lang="en-US" dirty="0" smtClean="0"/>
              <a:t> </a:t>
            </a:r>
            <a:r>
              <a:rPr lang="en-US" dirty="0" err="1" smtClean="0"/>
              <a:t>aliè</a:t>
            </a:r>
            <a:r>
              <a:rPr lang="en-US" dirty="0" smtClean="0"/>
              <a:t> al web www.projecterius.cat o www.associaciohabitats.cat. </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lstStyle/>
          <a:p>
            <a:r>
              <a:rPr lang="ca-ES" dirty="0"/>
              <a:t>Avui en dia hi ha moltes plataformes que ens permeten treballar amb cartografia, consultar o crear mapes de diferents tipus i fins i tot comparar</a:t>
            </a:r>
            <a:r>
              <a:rPr lang="ca-ES" baseline="0" dirty="0"/>
              <a:t> i solapar capes amb diferents informacions.</a:t>
            </a:r>
          </a:p>
          <a:p>
            <a:endParaRPr lang="ca-ES" baseline="0" dirty="0"/>
          </a:p>
          <a:p>
            <a:r>
              <a:rPr lang="ca-ES" baseline="0" dirty="0"/>
              <a:t>Investigueu als nostres llocs web i consulteu els informes anuals i les dades dels grups per tal que els alumnes es facin una idea del sistema d’informació en que participaran. </a:t>
            </a:r>
          </a:p>
          <a:p>
            <a:endParaRPr lang="ca-ES" baseline="0" dirty="0"/>
          </a:p>
          <a:p>
            <a:r>
              <a:rPr lang="ca-ES" baseline="0" dirty="0"/>
              <a:t>També podeu practicar amb el visor d’informació de l’Institut Cartogràfic de Catalunya on podeu comparar mapes, ortofotomapes i  fer consultes per topònims i per coordenades. Intenteu, per exemple, localitzar el vostre punt d’inspecció i observeu si s’aprecien grans canvis en les fotografies històriques, o quins usos del sòl ens mostren els mapes.</a:t>
            </a:r>
          </a:p>
          <a:p>
            <a:endParaRPr lang="ca-ES" baseline="0" dirty="0"/>
          </a:p>
          <a:p>
            <a:r>
              <a:rPr lang="ca-ES" baseline="0" dirty="0"/>
              <a:t>Procureu transmetre que en la societat de la informació en que vivim, recopilar i posar al servei de la ciutadania totes aquestes dades té molt valor. A més aquestes dades també estan disponibles per a la recerca, gràcies a la relació que mantenim amb la Universitat de Barcelona i el grup de recerca </a:t>
            </a:r>
            <a:r>
              <a:rPr lang="ca-ES" baseline="0" dirty="0" err="1"/>
              <a:t>FEHMlab</a:t>
            </a:r>
            <a:r>
              <a:rPr lang="ca-ES" baseline="0" dirty="0"/>
              <a:t>.</a:t>
            </a:r>
            <a:endParaRPr lang="ca-ES" dirty="0"/>
          </a:p>
        </p:txBody>
      </p:sp>
      <p:sp>
        <p:nvSpPr>
          <p:cNvPr id="4" name="3 Marcador de número de diapositiva"/>
          <p:cNvSpPr>
            <a:spLocks noGrp="1"/>
          </p:cNvSpPr>
          <p:nvPr>
            <p:ph type="sldNum" sz="quarter" idx="10"/>
          </p:nvPr>
        </p:nvSpPr>
        <p:spPr/>
        <p:txBody>
          <a:bodyPr/>
          <a:lstStyle/>
          <a:p>
            <a:fld id="{693068D0-6D1E-40D4-922C-B9B5EC27CA00}" type="slidenum">
              <a:rPr lang="ca-ES" smtClean="0"/>
              <a:pPr/>
              <a:t>10</a:t>
            </a:fld>
            <a:endParaRPr lang="ca-ES"/>
          </a:p>
        </p:txBody>
      </p:sp>
    </p:spTree>
    <p:extLst>
      <p:ext uri="{BB962C8B-B14F-4D97-AF65-F5344CB8AC3E}">
        <p14:creationId xmlns:p14="http://schemas.microsoft.com/office/powerpoint/2010/main" val="1294530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a:xfrm>
            <a:off x="679768" y="4715153"/>
            <a:ext cx="5438140" cy="5000694"/>
          </a:xfrm>
        </p:spPr>
        <p:txBody>
          <a:bodyPr>
            <a:normAutofit fontScale="77500" lnSpcReduction="20000"/>
          </a:bodyPr>
          <a:lstStyle/>
          <a:p>
            <a:pPr algn="just" eaLnBrk="1" hangingPunct="1"/>
            <a:r>
              <a:rPr lang="ca-ES" b="1" noProof="0" dirty="0"/>
              <a:t>IDEA</a:t>
            </a:r>
            <a:r>
              <a:rPr lang="ca-ES" b="1" baseline="0" noProof="0" dirty="0"/>
              <a:t> CENTRAL: </a:t>
            </a:r>
            <a:r>
              <a:rPr lang="ca-ES" b="0" baseline="0" noProof="0" dirty="0"/>
              <a:t>Els rius no són canonades inerts per on circula aigua, són ecosistemes molt dinàmics i complexos. Les característiques d’aquest ecosistema varien al llarg del curs del riu i això afecta a tots els cicles que en formen part (cicles vitals dels organismes que hi viuen, cicles geològics, cicle de l’aigua, cicles de circulació de nutrients...) A més, els humans també hi quedem inclosos, de manera que l’estudi d’aquest ecosistema s’ha de basar en una mirada holística que ens permeti integrar totes aquestes relacions.</a:t>
            </a:r>
          </a:p>
          <a:p>
            <a:pPr algn="just" eaLnBrk="1" hangingPunct="1"/>
            <a:r>
              <a:rPr lang="ca-ES" b="1" noProof="0" dirty="0"/>
              <a:t>------------------------------------------------------------------------------------------------------------------</a:t>
            </a:r>
          </a:p>
          <a:p>
            <a:pPr algn="just" eaLnBrk="1" hangingPunct="1"/>
            <a:endParaRPr lang="ca-ES" noProof="0" dirty="0"/>
          </a:p>
          <a:p>
            <a:pPr algn="just" eaLnBrk="1" hangingPunct="1"/>
            <a:r>
              <a:rPr lang="ca-ES" noProof="0" dirty="0"/>
              <a:t>Abans d’arrencar amb</a:t>
            </a:r>
            <a:r>
              <a:rPr lang="ca-ES" baseline="0" noProof="0" dirty="0"/>
              <a:t> el Projecte Rius ens cal una petita introducció al tipus d’ecosistema que volem treballar.</a:t>
            </a:r>
          </a:p>
          <a:p>
            <a:pPr algn="just" eaLnBrk="1" hangingPunct="1"/>
            <a:r>
              <a:rPr lang="ca-ES" noProof="0" dirty="0"/>
              <a:t>Si entenem el</a:t>
            </a:r>
            <a:r>
              <a:rPr lang="ca-ES" baseline="0" noProof="0" dirty="0"/>
              <a:t> riu com un ecosistema, l’aigua deixa de ser simplement un recurs per als humans per a esdevenir un element més d’aquest ecosistema, una peça de la xarxa. Cada ecosistema fluvial té les seves particularitats. Les més generals depenen del curs del riu on ens torbem i de la conca per on circula. </a:t>
            </a:r>
          </a:p>
          <a:p>
            <a:pPr algn="just" eaLnBrk="1" hangingPunct="1"/>
            <a:r>
              <a:rPr lang="ca-ES" baseline="0" noProof="0" dirty="0"/>
              <a:t>A cada curs del riu varien elements com:</a:t>
            </a:r>
          </a:p>
          <a:p>
            <a:pPr algn="just" eaLnBrk="1" hangingPunct="1"/>
            <a:endParaRPr lang="ca-ES" baseline="0" noProof="0" dirty="0"/>
          </a:p>
          <a:p>
            <a:pPr algn="just" eaLnBrk="1" hangingPunct="1">
              <a:buFontTx/>
              <a:buChar char="-"/>
            </a:pPr>
            <a:r>
              <a:rPr lang="ca-ES" b="1" baseline="0" noProof="0" dirty="0"/>
              <a:t>Els substrats : </a:t>
            </a:r>
            <a:r>
              <a:rPr lang="ca-ES" baseline="0" noProof="0" dirty="0"/>
              <a:t>als cursos alts hi predominen els blocs i les pedres, mentre que a mida que anem avançant la granulometria dels substrats anirà disminuint fins arribar als llims de les desembocadures.</a:t>
            </a:r>
          </a:p>
          <a:p>
            <a:pPr algn="just" eaLnBrk="1" hangingPunct="1">
              <a:buFontTx/>
              <a:buNone/>
            </a:pPr>
            <a:endParaRPr lang="ca-ES" baseline="0" noProof="0" dirty="0"/>
          </a:p>
          <a:p>
            <a:pPr algn="just" eaLnBrk="1" hangingPunct="1">
              <a:buFontTx/>
              <a:buChar char="-"/>
            </a:pPr>
            <a:r>
              <a:rPr lang="ca-ES" baseline="0" noProof="0" dirty="0"/>
              <a:t> </a:t>
            </a:r>
            <a:r>
              <a:rPr lang="ca-ES" b="1" baseline="0" noProof="0" dirty="0"/>
              <a:t>El cabal</a:t>
            </a:r>
            <a:r>
              <a:rPr lang="ca-ES" b="0" baseline="0" noProof="0" dirty="0"/>
              <a:t> : </a:t>
            </a:r>
            <a:r>
              <a:rPr lang="ca-ES" baseline="0" noProof="0" dirty="0"/>
              <a:t>A mesura que baixem el curs els afluents que hi desemboquen aporten aigua al riu, per tant, el cabal augmenta. La velocitat a la que flueix l’aigua o la forma de la conca també influirà en el cabal.</a:t>
            </a:r>
          </a:p>
          <a:p>
            <a:pPr algn="just" eaLnBrk="1" hangingPunct="1">
              <a:buFontTx/>
              <a:buChar char="-"/>
            </a:pPr>
            <a:endParaRPr lang="ca-ES" baseline="0" noProof="0" dirty="0"/>
          </a:p>
          <a:p>
            <a:pPr algn="just" eaLnBrk="1" hangingPunct="1">
              <a:buFontTx/>
              <a:buChar char="-"/>
            </a:pPr>
            <a:r>
              <a:rPr lang="ca-ES" b="1" baseline="0" noProof="0" dirty="0"/>
              <a:t>Sedimentació:</a:t>
            </a:r>
            <a:r>
              <a:rPr lang="ca-ES" baseline="0" noProof="0" dirty="0"/>
              <a:t> Lligada a la granulometria dels substrats i la força/velocitat d’aigua, la sedimentació també anirà augmentant a mida que baixem el curs del riu.</a:t>
            </a:r>
          </a:p>
          <a:p>
            <a:pPr algn="just" eaLnBrk="1" hangingPunct="1">
              <a:buFontTx/>
              <a:buChar char="-"/>
            </a:pPr>
            <a:endParaRPr lang="ca-ES" baseline="0" noProof="0" dirty="0"/>
          </a:p>
          <a:p>
            <a:pPr algn="just" eaLnBrk="1" hangingPunct="1">
              <a:buFontTx/>
              <a:buChar char="-"/>
            </a:pPr>
            <a:r>
              <a:rPr lang="ca-ES" baseline="0" noProof="0" dirty="0"/>
              <a:t> </a:t>
            </a:r>
            <a:r>
              <a:rPr lang="ca-ES" b="1" baseline="0" noProof="0" dirty="0"/>
              <a:t>Estructura de la ribera</a:t>
            </a:r>
            <a:r>
              <a:rPr lang="ca-ES" baseline="0" noProof="0" dirty="0"/>
              <a:t>: la seva variació pot ser menys evident però cada curs del riu té una estructura de ribera potencial diferent. Així com als cursos mitjans i baixos esperaríem trobar un bosc de ribera ben constituït, als cursos alts o d’alta muntanya, aquest bosc no és possible.</a:t>
            </a:r>
          </a:p>
          <a:p>
            <a:pPr algn="just" eaLnBrk="1" hangingPunct="1">
              <a:buFontTx/>
              <a:buNone/>
            </a:pPr>
            <a:endParaRPr lang="ca-ES" baseline="0" noProof="0" dirty="0"/>
          </a:p>
          <a:p>
            <a:pPr algn="just" eaLnBrk="1" hangingPunct="1">
              <a:buFontTx/>
              <a:buNone/>
            </a:pPr>
            <a:r>
              <a:rPr lang="ca-ES" baseline="0" noProof="0" dirty="0"/>
              <a:t>- </a:t>
            </a:r>
            <a:r>
              <a:rPr lang="ca-ES" b="1" baseline="0" noProof="0" dirty="0"/>
              <a:t>Xarxes tròfiques: </a:t>
            </a:r>
            <a:r>
              <a:rPr lang="ca-ES" b="0" baseline="0" noProof="0" dirty="0"/>
              <a:t>Mentre que podem trobar organismes que habiten en qualsevol punt d’una conca en altres casos s’estableixen en un punt on les condicions els són més favorables, o bé ocupen diferents nínxols ecològics al llarg del seu cicle vital. Cal entendre, doncs, que les comunitats vegetals i animals també variaran al llarg del riu.</a:t>
            </a:r>
          </a:p>
          <a:p>
            <a:pPr algn="just" eaLnBrk="1" hangingPunct="1">
              <a:buFontTx/>
              <a:buChar char="-"/>
            </a:pPr>
            <a:endParaRPr lang="ca-ES" baseline="0" noProof="0" dirty="0"/>
          </a:p>
          <a:p>
            <a:pPr algn="just" eaLnBrk="1" hangingPunct="1">
              <a:buFontTx/>
              <a:buNone/>
            </a:pPr>
            <a:r>
              <a:rPr lang="ca-ES" b="1" baseline="0" noProof="0" dirty="0"/>
              <a:t>ELS CICLES BIOGEOQUÍMICS</a:t>
            </a:r>
          </a:p>
          <a:p>
            <a:pPr algn="just" eaLnBrk="1" hangingPunct="1">
              <a:buFontTx/>
              <a:buNone/>
            </a:pPr>
            <a:endParaRPr lang="ca-ES" b="1" baseline="0" noProof="0" dirty="0"/>
          </a:p>
          <a:p>
            <a:pPr algn="just" eaLnBrk="1" hangingPunct="1">
              <a:buFontTx/>
              <a:buNone/>
            </a:pPr>
            <a:r>
              <a:rPr lang="ca-ES" baseline="0" noProof="0" dirty="0"/>
              <a:t>Elements com el carboni, el nitrogen, el fòsfor, l'oxigen i l’aigua són bàsics per a la vida i són els elements clau de quasi tots els ecosistemes terrestres. Aquests elements es mouen de manera cíclica a través de les xarxes tròfiques, dels processos geològics i del cicle de l’aigua. </a:t>
            </a:r>
          </a:p>
          <a:p>
            <a:pPr algn="just" eaLnBrk="1" hangingPunct="1">
              <a:buFontTx/>
              <a:buNone/>
            </a:pPr>
            <a:r>
              <a:rPr lang="ca-ES" baseline="0" noProof="0" dirty="0"/>
              <a:t>Els rius són un entorn clau dels cicles biogeoquímics a escala global pel caràcter dinàmic i vertebrador que tenen. En ells s’hi pot apreciar fàcilment com els diferents cicles interactuen mantenint l’ecosistema en funcionament i connectant-lo amb altres ecosistemes adjacents o llunyans. </a:t>
            </a:r>
          </a:p>
          <a:p>
            <a:pPr algn="just" eaLnBrk="1" hangingPunct="1">
              <a:buFontTx/>
              <a:buNone/>
            </a:pPr>
            <a:endParaRPr lang="ca-ES" baseline="0" noProof="0" dirty="0"/>
          </a:p>
          <a:p>
            <a:pPr marL="0" marR="0" indent="0" algn="just" defTabSz="914400" rtl="0" eaLnBrk="1" fontAlgn="auto" latinLnBrk="0" hangingPunct="1">
              <a:lnSpc>
                <a:spcPct val="100000"/>
              </a:lnSpc>
              <a:spcBef>
                <a:spcPts val="0"/>
              </a:spcBef>
              <a:spcAft>
                <a:spcPts val="0"/>
              </a:spcAft>
              <a:buClrTx/>
              <a:buSzTx/>
              <a:buFontTx/>
              <a:buNone/>
              <a:tabLst/>
              <a:defRPr/>
            </a:pPr>
            <a:r>
              <a:rPr lang="ca-ES" dirty="0"/>
              <a:t>Ramon</a:t>
            </a:r>
            <a:r>
              <a:rPr lang="ca-ES" baseline="0" dirty="0"/>
              <a:t> Margalef, ecòleg català, definia els rius com el sistema circulatori d’un territori. Tot el que passa en un territori va a parar als rius, des d’on es transporta i es depura.</a:t>
            </a:r>
          </a:p>
          <a:p>
            <a:pPr eaLnBrk="1" hangingPunct="1">
              <a:buFontTx/>
              <a:buNone/>
            </a:pPr>
            <a:endParaRPr lang="ca-ES" baseline="0" noProof="0" dirty="0"/>
          </a:p>
          <a:p>
            <a:pPr eaLnBrk="1" hangingPunct="1">
              <a:buFontTx/>
              <a:buNone/>
            </a:pPr>
            <a:endParaRPr lang="ca-ES" baseline="0" noProof="0" dirty="0"/>
          </a:p>
          <a:p>
            <a:endParaRPr lang="ca-ES" dirty="0"/>
          </a:p>
        </p:txBody>
      </p:sp>
      <p:sp>
        <p:nvSpPr>
          <p:cNvPr id="4" name="3 Marcador de número de diapositiva"/>
          <p:cNvSpPr>
            <a:spLocks noGrp="1"/>
          </p:cNvSpPr>
          <p:nvPr>
            <p:ph type="sldNum" sz="quarter" idx="10"/>
          </p:nvPr>
        </p:nvSpPr>
        <p:spPr/>
        <p:txBody>
          <a:bodyPr/>
          <a:lstStyle/>
          <a:p>
            <a:fld id="{693068D0-6D1E-40D4-922C-B9B5EC27CA00}" type="slidenum">
              <a:rPr lang="ca-ES" smtClean="0"/>
              <a:pPr/>
              <a:t>12</a:t>
            </a:fld>
            <a:endParaRPr lang="ca-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normAutofit fontScale="85000" lnSpcReduction="20000"/>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ca-ES" sz="1300" b="1" dirty="0"/>
              <a:t>IDEA CENTRAL</a:t>
            </a:r>
            <a:r>
              <a:rPr lang="ca-ES" sz="1300" dirty="0"/>
              <a:t>: Els rius p</a:t>
            </a:r>
            <a:r>
              <a:rPr lang="ca-ES" sz="1300" baseline="0" dirty="0"/>
              <a:t>oden actuar com a barreres o com a ponts separant espais molt propers o connectant zones molt allunyades. </a:t>
            </a:r>
            <a:r>
              <a:rPr lang="ca-ES" sz="1300" dirty="0"/>
              <a:t>Els rius</a:t>
            </a:r>
            <a:r>
              <a:rPr lang="ca-ES" sz="1300" baseline="0" dirty="0"/>
              <a:t> </a:t>
            </a:r>
            <a:r>
              <a:rPr lang="ca-ES" sz="1300" dirty="0"/>
              <a:t>i</a:t>
            </a:r>
            <a:r>
              <a:rPr lang="ca-ES" sz="1300" baseline="0" dirty="0"/>
              <a:t> les seves conques estableixen divisions naturals del territori que no sempre coincideixen amb les fronteres administratives. </a:t>
            </a:r>
            <a:endParaRPr lang="ca-ES" sz="1300" dirty="0"/>
          </a:p>
          <a:p>
            <a:pPr algn="just"/>
            <a:r>
              <a:rPr lang="ca-ES" sz="1300" dirty="0"/>
              <a:t>------------------------------------------------------------------------------------------------------------------</a:t>
            </a:r>
          </a:p>
          <a:p>
            <a:pPr algn="just"/>
            <a:endParaRPr lang="ca-ES" sz="1300" baseline="0" dirty="0"/>
          </a:p>
          <a:p>
            <a:pPr algn="just"/>
            <a:r>
              <a:rPr lang="ca-ES" sz="1300" dirty="0"/>
              <a:t>Políticament</a:t>
            </a:r>
            <a:r>
              <a:rPr lang="ca-ES" sz="1300" baseline="0" dirty="0"/>
              <a:t> el territori es divideix en províncies, comarques, municipis... Sovint, la delimitació de fronteres és motiu de conflicte. Per exemple, si ens fixem en les fronteres traçades amb regle a l’Àfrica (com Líbia, Mali, Mauritània, Sudan...) veiem com han generat conflictes armats històrics.</a:t>
            </a:r>
          </a:p>
          <a:p>
            <a:pPr algn="just"/>
            <a:endParaRPr lang="ca-ES" sz="1300" baseline="0" dirty="0"/>
          </a:p>
          <a:p>
            <a:pPr algn="just"/>
            <a:r>
              <a:rPr lang="ca-ES" sz="1300" baseline="0" dirty="0"/>
              <a:t>Físicament, el que defineix un territori moltes vegades és la orografia: els cims, les serralades i valls...</a:t>
            </a:r>
          </a:p>
          <a:p>
            <a:pPr algn="just"/>
            <a:endParaRPr lang="ca-ES" sz="1300" baseline="0" dirty="0"/>
          </a:p>
          <a:p>
            <a:pPr algn="just"/>
            <a:r>
              <a:rPr lang="ca-ES" sz="1300" baseline="0" dirty="0"/>
              <a:t>Malauradament aquestes dues formes de delimitar i organitzar el territori no sempre coincideixen i això en dificulta la gestió, que s’ha d’abordar des de diferents administracions.</a:t>
            </a:r>
          </a:p>
          <a:p>
            <a:pPr algn="just"/>
            <a:endParaRPr lang="ca-ES" sz="1300" dirty="0"/>
          </a:p>
          <a:p>
            <a:pPr algn="just"/>
            <a:r>
              <a:rPr lang="ca-ES" sz="1300" baseline="0" dirty="0"/>
              <a:t>Per tal de gestionar els rius catalans i el seu entorn Catalunya queda dividida en </a:t>
            </a:r>
            <a:r>
              <a:rPr lang="ca-ES" sz="1300" b="1" baseline="0" dirty="0"/>
              <a:t>conques internes </a:t>
            </a:r>
            <a:r>
              <a:rPr lang="ca-ES" sz="1300" baseline="0" dirty="0"/>
              <a:t>(gestionades per l’Agència Catalana de l’Aigua) i </a:t>
            </a:r>
            <a:r>
              <a:rPr lang="ca-ES" sz="1300" b="1" baseline="0" dirty="0"/>
              <a:t>conques intercomunitàries </a:t>
            </a:r>
            <a:r>
              <a:rPr lang="ca-ES" sz="1300" baseline="0" dirty="0"/>
              <a:t>(les conques de l’Ebre i el Xúquer, gestionades per la </a:t>
            </a:r>
            <a:r>
              <a:rPr lang="ca-ES" sz="1300" baseline="0" dirty="0" err="1"/>
              <a:t>Confederación</a:t>
            </a:r>
            <a:r>
              <a:rPr lang="ca-ES" sz="1300" baseline="0" dirty="0"/>
              <a:t> hidrogràfica del Ebro i la </a:t>
            </a:r>
            <a:r>
              <a:rPr lang="ca-ES" sz="1300" baseline="0" dirty="0" err="1"/>
              <a:t>Confederación</a:t>
            </a:r>
            <a:r>
              <a:rPr lang="ca-ES" sz="1300" baseline="0" dirty="0"/>
              <a:t> </a:t>
            </a:r>
            <a:r>
              <a:rPr lang="ca-ES" sz="1300" baseline="0" dirty="0" err="1"/>
              <a:t>Hidrográfica</a:t>
            </a:r>
            <a:r>
              <a:rPr lang="ca-ES" sz="1300" baseline="0" dirty="0"/>
              <a:t> del Xúquer respectivament) i les </a:t>
            </a:r>
            <a:r>
              <a:rPr lang="ca-ES" sz="1300" b="1" baseline="0" dirty="0"/>
              <a:t>internacionals</a:t>
            </a:r>
            <a:r>
              <a:rPr lang="ca-ES" sz="1300" baseline="0" dirty="0"/>
              <a:t> com el Garona. En quest darrer cas, la part catalana de la Garona es gestiona conjuntament entre l’ACA i la </a:t>
            </a:r>
            <a:r>
              <a:rPr lang="ca-ES" sz="1300" baseline="0" dirty="0" err="1"/>
              <a:t>Confederación</a:t>
            </a:r>
            <a:r>
              <a:rPr lang="ca-ES" sz="1300" baseline="0" dirty="0"/>
              <a:t> </a:t>
            </a:r>
            <a:r>
              <a:rPr lang="ca-ES" sz="1300" baseline="0" dirty="0" err="1"/>
              <a:t>hidrográfica</a:t>
            </a:r>
            <a:r>
              <a:rPr lang="ca-ES" sz="1300" baseline="0" dirty="0"/>
              <a:t> del Ebro.</a:t>
            </a:r>
          </a:p>
          <a:p>
            <a:pPr algn="just"/>
            <a:endParaRPr lang="ca-ES" sz="1300" baseline="0" dirty="0"/>
          </a:p>
          <a:p>
            <a:pPr algn="just"/>
            <a:r>
              <a:rPr lang="ca-ES" sz="1300" b="1" baseline="0" dirty="0"/>
              <a:t>Conca: </a:t>
            </a:r>
            <a:r>
              <a:rPr lang="ca-ES" sz="1300" dirty="0"/>
              <a:t>Àrea de terreny on la làmina escorreguda aflueix a un mateix punt de descàrrega.</a:t>
            </a:r>
          </a:p>
          <a:p>
            <a:pPr algn="just"/>
            <a:endParaRPr lang="ca-ES" sz="1300" dirty="0"/>
          </a:p>
          <a:p>
            <a:pPr algn="just"/>
            <a:r>
              <a:rPr lang="ca-ES" sz="1300" dirty="0"/>
              <a:t>Per conèixer una mica més com s’administren</a:t>
            </a:r>
            <a:r>
              <a:rPr lang="ca-ES" sz="1300" baseline="0" dirty="0"/>
              <a:t> els rius o rieres que trobem al nostre municipi cal que ens fixem en quina conca ens trobem i consultem les dades de l’organisme corresponent. Si feu una mica de recerca podreu consultar dades en temps real, evolució del cabal i nivells de contaminació, així com els plans de gestió establerts per l’administració corresponent.</a:t>
            </a:r>
            <a:endParaRPr lang="ca-ES" sz="1300" dirty="0"/>
          </a:p>
          <a:p>
            <a:endParaRPr lang="ca-ES" sz="1300" dirty="0"/>
          </a:p>
          <a:p>
            <a:endParaRPr lang="ca-ES" dirty="0"/>
          </a:p>
        </p:txBody>
      </p:sp>
      <p:sp>
        <p:nvSpPr>
          <p:cNvPr id="4" name="3 Marcador de número de diapositiva"/>
          <p:cNvSpPr>
            <a:spLocks noGrp="1"/>
          </p:cNvSpPr>
          <p:nvPr>
            <p:ph type="sldNum" sz="quarter" idx="10"/>
          </p:nvPr>
        </p:nvSpPr>
        <p:spPr/>
        <p:txBody>
          <a:bodyPr/>
          <a:lstStyle/>
          <a:p>
            <a:fld id="{693068D0-6D1E-40D4-922C-B9B5EC27CA00}" type="slidenum">
              <a:rPr lang="ca-ES" smtClean="0"/>
              <a:pPr/>
              <a:t>13</a:t>
            </a:fld>
            <a:endParaRPr lang="ca-E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a:xfrm>
            <a:off x="679768" y="4715154"/>
            <a:ext cx="5438140" cy="4856677"/>
          </a:xfrm>
        </p:spPr>
        <p:txBody>
          <a:bodyPr>
            <a:normAutofit fontScale="77500" lnSpcReduction="20000"/>
          </a:bodyPr>
          <a:lstStyle/>
          <a:p>
            <a:pPr algn="just"/>
            <a:r>
              <a:rPr lang="ca-ES" sz="1500" b="1" baseline="0" dirty="0"/>
              <a:t>IDEA CENTRAL:  </a:t>
            </a:r>
            <a:r>
              <a:rPr lang="ca-ES" sz="1500" b="0" baseline="0" dirty="0"/>
              <a:t>L</a:t>
            </a:r>
            <a:r>
              <a:rPr lang="ca-ES" sz="1500" baseline="0" dirty="0"/>
              <a:t>a gestió i la propietat privada entorn dels rius és més complexa del que sembla aparentment. Tots podem gaudir dels espais fluvials i tots podem participar de la seva gestió, però administrativament la responsabilitat sobre aquests espais recau sobre diferents ens públics o privats que cal conèixer.</a:t>
            </a:r>
          </a:p>
          <a:p>
            <a:pPr algn="just"/>
            <a:r>
              <a:rPr lang="ca-ES" sz="1500" dirty="0"/>
              <a:t>------------------------------------------------------------------------------------------------------------------</a:t>
            </a:r>
          </a:p>
          <a:p>
            <a:pPr algn="just"/>
            <a:r>
              <a:rPr lang="ca-ES" sz="1500" dirty="0"/>
              <a:t>Els</a:t>
            </a:r>
            <a:r>
              <a:rPr lang="ca-ES" sz="1500" baseline="0" dirty="0"/>
              <a:t> rius són de tothom i transcorren per diverses poblacions, finques privades, i passen d’un país a un altre sense que les fronteres administratives els afectin. O si?</a:t>
            </a:r>
          </a:p>
          <a:p>
            <a:pPr algn="just"/>
            <a:r>
              <a:rPr lang="ca-ES" sz="1500" dirty="0"/>
              <a:t>Conceptes</a:t>
            </a:r>
            <a:r>
              <a:rPr lang="ca-ES" sz="1500" baseline="0" dirty="0"/>
              <a:t> administratius per a la gestió dels rius:</a:t>
            </a:r>
          </a:p>
          <a:p>
            <a:pPr algn="just"/>
            <a:endParaRPr lang="ca-ES" sz="1500" baseline="0" dirty="0"/>
          </a:p>
          <a:p>
            <a:pPr algn="just"/>
            <a:r>
              <a:rPr lang="ca-ES" sz="1500" b="1" baseline="0" dirty="0"/>
              <a:t>DPH</a:t>
            </a:r>
            <a:r>
              <a:rPr lang="ca-ES" sz="1500" baseline="0" dirty="0"/>
              <a:t>: El domini públic hidràulic és la zona ocupada per un curs d’aigua tenint en compte la màxima crescuda ordinària. Aquesta franja de terreny és de titularitat pública i a Catalunya la gestiona l’ACA.</a:t>
            </a:r>
          </a:p>
          <a:p>
            <a:pPr algn="just"/>
            <a:r>
              <a:rPr lang="ca-ES" sz="1500" b="1" baseline="0" dirty="0"/>
              <a:t>Zona de Servitud</a:t>
            </a:r>
            <a:r>
              <a:rPr lang="ca-ES" sz="1500" baseline="0" dirty="0"/>
              <a:t>: Inclou 5m a banda i banda del DPH, pot tenir titularitat privada però és d’ús públic. Normalment inclou la zona de ribera.</a:t>
            </a:r>
          </a:p>
          <a:p>
            <a:pPr algn="just"/>
            <a:r>
              <a:rPr lang="ca-ES" sz="1500" b="1" baseline="0" dirty="0"/>
              <a:t>Zona de policia</a:t>
            </a:r>
            <a:r>
              <a:rPr lang="ca-ES" sz="1500" baseline="0" dirty="0"/>
              <a:t>: Són els 100m següents al DPH, pot tenir titularitat privada. Inclou la zona de ribera i la connexió amb els ecosistemes adjacents. Per fer actuacions que puguin alterar el règim d’avingudes o el relleu d’aquesta zona s’ha de demanar autorització.</a:t>
            </a:r>
          </a:p>
          <a:p>
            <a:pPr algn="just"/>
            <a:r>
              <a:rPr lang="ca-ES" sz="1500" b="1" baseline="0" dirty="0"/>
              <a:t>Zona de flux preferent o Q100</a:t>
            </a:r>
            <a:r>
              <a:rPr lang="ca-ES" sz="1500" baseline="0" dirty="0"/>
              <a:t>: </a:t>
            </a:r>
            <a:r>
              <a:rPr lang="ca-ES" sz="1500" kern="1200" dirty="0">
                <a:solidFill>
                  <a:schemeClr val="tx1"/>
                </a:solidFill>
              </a:rPr>
              <a:t>Zona on es concentra preferentment el flux durant les avingudes i on per a la de 100 anys de període de retorn es poden produir greus danys per a les persones i bens</a:t>
            </a:r>
          </a:p>
          <a:p>
            <a:pPr algn="just"/>
            <a:r>
              <a:rPr lang="ca-ES" sz="1500" b="1" baseline="0" dirty="0"/>
              <a:t>Zona inundable o Q500</a:t>
            </a:r>
            <a:r>
              <a:rPr lang="ca-ES" sz="1500" baseline="0" dirty="0"/>
              <a:t>: </a:t>
            </a:r>
            <a:r>
              <a:rPr lang="ca-ES" sz="1500" kern="1200" dirty="0">
                <a:solidFill>
                  <a:schemeClr val="tx1"/>
                </a:solidFill>
              </a:rPr>
              <a:t>Zona de l’espai fluvial que el riu arriba a ocupar molt esporàdicament. És una zona de l’espai fluvial modificable</a:t>
            </a:r>
            <a:r>
              <a:rPr lang="ca-ES" sz="1500" kern="1200" baseline="0" dirty="0">
                <a:solidFill>
                  <a:schemeClr val="tx1"/>
                </a:solidFill>
              </a:rPr>
              <a:t> per l’activitat humana però que es tendeix a preservar per evitar danys importants en infraestructures i edificacions.</a:t>
            </a:r>
          </a:p>
          <a:p>
            <a:pPr algn="just"/>
            <a:endParaRPr lang="ca-ES" sz="1500" kern="1200" baseline="0" dirty="0">
              <a:solidFill>
                <a:schemeClr val="tx1"/>
              </a:solidFill>
            </a:endParaRPr>
          </a:p>
          <a:p>
            <a:pPr algn="just"/>
            <a:r>
              <a:rPr lang="es-ES" sz="1500" dirty="0"/>
              <a:t>Per consultar</a:t>
            </a:r>
            <a:r>
              <a:rPr lang="es-ES" sz="1500" baseline="0" dirty="0"/>
              <a:t> </a:t>
            </a:r>
            <a:r>
              <a:rPr lang="es-ES" sz="1500" baseline="0" dirty="0" err="1"/>
              <a:t>altres</a:t>
            </a:r>
            <a:r>
              <a:rPr lang="es-ES" sz="1500" baseline="0" dirty="0"/>
              <a:t> </a:t>
            </a:r>
            <a:r>
              <a:rPr lang="es-ES" sz="1500" baseline="0" dirty="0" err="1"/>
              <a:t>conceptes</a:t>
            </a:r>
            <a:r>
              <a:rPr lang="es-ES" sz="1500" baseline="0" dirty="0"/>
              <a:t> </a:t>
            </a:r>
            <a:r>
              <a:rPr lang="es-ES" sz="1500" baseline="0" dirty="0" err="1"/>
              <a:t>relacionats</a:t>
            </a:r>
            <a:r>
              <a:rPr lang="es-ES" sz="1500" baseline="0" dirty="0"/>
              <a:t> </a:t>
            </a:r>
            <a:r>
              <a:rPr lang="es-ES" sz="1500" baseline="0" dirty="0" err="1"/>
              <a:t>amb</a:t>
            </a:r>
            <a:r>
              <a:rPr lang="es-ES" sz="1500" baseline="0" dirty="0"/>
              <a:t> la</a:t>
            </a:r>
            <a:r>
              <a:rPr lang="es-ES" sz="1500" dirty="0"/>
              <a:t> </a:t>
            </a:r>
            <a:r>
              <a:rPr lang="es-ES" sz="1500" dirty="0" err="1"/>
              <a:t>planificació</a:t>
            </a:r>
            <a:r>
              <a:rPr lang="es-ES" sz="1500" dirty="0"/>
              <a:t> </a:t>
            </a:r>
            <a:r>
              <a:rPr lang="es-ES" sz="1500" dirty="0" err="1"/>
              <a:t>d’espais</a:t>
            </a:r>
            <a:r>
              <a:rPr lang="es-ES" sz="1500" dirty="0"/>
              <a:t> </a:t>
            </a:r>
            <a:r>
              <a:rPr lang="es-ES" sz="1500" dirty="0" err="1"/>
              <a:t>fluvials</a:t>
            </a:r>
            <a:r>
              <a:rPr lang="es-ES" sz="1500" dirty="0"/>
              <a:t>:</a:t>
            </a:r>
            <a:endParaRPr lang="ca-ES" sz="1500" kern="1200" dirty="0">
              <a:solidFill>
                <a:schemeClr val="tx1"/>
              </a:solidFill>
            </a:endParaRPr>
          </a:p>
          <a:p>
            <a:pPr algn="just"/>
            <a:r>
              <a:rPr lang="ca-ES" sz="1500" kern="1200" dirty="0">
                <a:solidFill>
                  <a:schemeClr val="tx1"/>
                </a:solidFill>
              </a:rPr>
              <a:t>http://aca-web.gencat.cat/aca/documents/ca/publicacions/espais_fluvials/publicacions/estudis_pef/cf_glossari_ef.pdf </a:t>
            </a:r>
          </a:p>
          <a:p>
            <a:endParaRPr lang="ca-ES" dirty="0"/>
          </a:p>
        </p:txBody>
      </p:sp>
      <p:sp>
        <p:nvSpPr>
          <p:cNvPr id="4" name="3 Marcador de número de diapositiva"/>
          <p:cNvSpPr>
            <a:spLocks noGrp="1"/>
          </p:cNvSpPr>
          <p:nvPr>
            <p:ph type="sldNum" sz="quarter" idx="10"/>
          </p:nvPr>
        </p:nvSpPr>
        <p:spPr/>
        <p:txBody>
          <a:bodyPr/>
          <a:lstStyle/>
          <a:p>
            <a:fld id="{693068D0-6D1E-40D4-922C-B9B5EC27CA00}" type="slidenum">
              <a:rPr lang="ca-ES" smtClean="0"/>
              <a:pPr/>
              <a:t>14</a:t>
            </a:fld>
            <a:endParaRPr lang="ca-E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lstStyle/>
          <a:p>
            <a:r>
              <a:rPr lang="ca-ES" dirty="0"/>
              <a:t>Ja hem vist que per una banda els</a:t>
            </a:r>
            <a:r>
              <a:rPr lang="ca-ES" baseline="0" dirty="0"/>
              <a:t> rius tenen els seus processos naturals i els seus equilibris. Per l’altra els humans, com a part d’aquest ecosistema, intentem posar ordre i gestionar els recursos que ens ofereixen els rius sense malmetre’ls.</a:t>
            </a:r>
          </a:p>
          <a:p>
            <a:endParaRPr lang="ca-ES" baseline="0" dirty="0"/>
          </a:p>
          <a:p>
            <a:r>
              <a:rPr lang="ca-ES" dirty="0"/>
              <a:t>Us convidem a fer</a:t>
            </a:r>
            <a:r>
              <a:rPr lang="ca-ES" baseline="0" dirty="0"/>
              <a:t> un tastet del que suposa gestionar l’entorn natural d’un municipi, provant un joc de rol en que ens posarem a la pell de diferents agents socials.</a:t>
            </a:r>
          </a:p>
          <a:p>
            <a:endParaRPr lang="ca-ES" baseline="0" dirty="0"/>
          </a:p>
          <a:p>
            <a:r>
              <a:rPr lang="ca-ES" dirty="0"/>
              <a:t>El joc del riu és un recurs que</a:t>
            </a:r>
            <a:r>
              <a:rPr lang="ca-ES" baseline="0" dirty="0"/>
              <a:t> podeu usar online, desenvolupat per la Diputació de Barcelona (més informació sobre el joc i el programa Va d’Aigua &gt; https://www.diba.cat/web/mediambient/el-joc-del-riu) </a:t>
            </a:r>
            <a:r>
              <a:rPr lang="ca-ES" sz="1200" b="0" i="0" kern="1200" dirty="0">
                <a:solidFill>
                  <a:schemeClr val="tx1"/>
                </a:solidFill>
                <a:effectLst/>
                <a:latin typeface="+mn-lt"/>
                <a:ea typeface="+mn-ea"/>
                <a:cs typeface="+mn-cs"/>
              </a:rPr>
              <a:t> </a:t>
            </a:r>
            <a:r>
              <a:rPr lang="ca-ES" baseline="0" dirty="0"/>
              <a:t>És un recurs de </a:t>
            </a:r>
            <a:r>
              <a:rPr lang="ca-ES" baseline="0" dirty="0" err="1"/>
              <a:t>gamificació</a:t>
            </a:r>
            <a:r>
              <a:rPr lang="ca-ES" baseline="0" dirty="0"/>
              <a:t> que ens planteja una sèrie de reptes per fer créixer un municipi i que requereixen que els participants prenguin decisions sobre el seu entorn. A la vegada mostra les conseqüències de les seves actuacions individuals o col·lectives.</a:t>
            </a:r>
          </a:p>
          <a:p>
            <a:endParaRPr lang="ca-ES" baseline="0" dirty="0"/>
          </a:p>
          <a:p>
            <a:r>
              <a:rPr lang="ca-ES" baseline="0" dirty="0"/>
              <a:t>Es juga amb 5 equips que es reparteixen 5 rols: Pescadors i agricultors, sector turístic, fabricants, i veïns i veïnes. Cada col·lectiu té uns objectius propis que ha de complir sense posar en risc la sostenibilitat del municipi i els seus recursos naturals. El joc es desenvolupa per torns en que cada rol proposarà accions que hauran de gaudir de cert consens per dur-se a terme.</a:t>
            </a:r>
          </a:p>
          <a:p>
            <a:endParaRPr lang="ca-ES" baseline="0" dirty="0"/>
          </a:p>
          <a:p>
            <a:r>
              <a:rPr lang="ca-ES" baseline="0" dirty="0"/>
              <a:t>Podeu descarregar la guia didàctica aquí </a:t>
            </a:r>
            <a:r>
              <a:rPr lang="ca-ES" dirty="0"/>
              <a:t>http://www.spora.es/jocdelaigua/Guia-didactica.pdf</a:t>
            </a:r>
          </a:p>
          <a:p>
            <a:endParaRPr lang="ca-ES" dirty="0"/>
          </a:p>
          <a:p>
            <a:r>
              <a:rPr lang="ca-ES" dirty="0"/>
              <a:t>I accedir al joc aquí http://www.spora.es/jocdelaigua/index.html</a:t>
            </a:r>
          </a:p>
          <a:p>
            <a:endParaRPr lang="ca-ES" dirty="0"/>
          </a:p>
          <a:p>
            <a:r>
              <a:rPr lang="ca-ES" dirty="0"/>
              <a:t>Abans de començar useu l’apartat “instruccions” per explicar</a:t>
            </a:r>
            <a:r>
              <a:rPr lang="ca-ES" baseline="0" dirty="0"/>
              <a:t> als alumnes el funcionament dels torns, els objectius i el rol de cada equip. Us recomanem descarregar les fitxes de repte, on s’indica quins objectius té cada equip i facilitar una còpia als alumnes durant el joc. http://www.spora.es/jocdelaigua/Fixtes-de-repte.pdf</a:t>
            </a:r>
            <a:endParaRPr lang="ca-ES" dirty="0"/>
          </a:p>
          <a:p>
            <a:endParaRPr lang="ca-ES" dirty="0"/>
          </a:p>
          <a:p>
            <a:endParaRPr lang="ca-ES" dirty="0"/>
          </a:p>
          <a:p>
            <a:endParaRPr lang="ca-ES" dirty="0"/>
          </a:p>
        </p:txBody>
      </p:sp>
      <p:sp>
        <p:nvSpPr>
          <p:cNvPr id="4" name="3 Marcador de número de diapositiva"/>
          <p:cNvSpPr>
            <a:spLocks noGrp="1"/>
          </p:cNvSpPr>
          <p:nvPr>
            <p:ph type="sldNum" sz="quarter" idx="10"/>
          </p:nvPr>
        </p:nvSpPr>
        <p:spPr/>
        <p:txBody>
          <a:bodyPr/>
          <a:lstStyle/>
          <a:p>
            <a:fld id="{693068D0-6D1E-40D4-922C-B9B5EC27CA00}" type="slidenum">
              <a:rPr lang="ca-ES" smtClean="0"/>
              <a:pPr/>
              <a:t>15</a:t>
            </a:fld>
            <a:endParaRPr lang="ca-ES"/>
          </a:p>
        </p:txBody>
      </p:sp>
    </p:spTree>
    <p:extLst>
      <p:ext uri="{BB962C8B-B14F-4D97-AF65-F5344CB8AC3E}">
        <p14:creationId xmlns:p14="http://schemas.microsoft.com/office/powerpoint/2010/main" val="1273222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lstStyle/>
          <a:p>
            <a:r>
              <a:rPr lang="ca-ES" dirty="0"/>
              <a:t>Aquesta sessió</a:t>
            </a:r>
            <a:r>
              <a:rPr lang="ca-ES" baseline="0" dirty="0"/>
              <a:t> té per objectiu que us familiaritzeu amb els materials i que repasseu el manual d’inspecció del Projecte Rius i la fitxa de camp que haureu d’omplir (</a:t>
            </a:r>
            <a:r>
              <a:rPr lang="ca-ES" baseline="0" noProof="0" dirty="0"/>
              <a:t>http://www.projecterius.cat/pdf/Projecte-Rius-fitxa-de-camp.pdf)</a:t>
            </a:r>
            <a:endParaRPr lang="ca-ES" baseline="0" dirty="0"/>
          </a:p>
          <a:p>
            <a:r>
              <a:rPr lang="ca-ES" baseline="0" dirty="0"/>
              <a:t>Quan aneu al riu és important que tothom tingui clar què s’ha de fer, pas a pas i com utilitzar el material.</a:t>
            </a:r>
          </a:p>
          <a:p>
            <a:endParaRPr lang="ca-ES" baseline="0" dirty="0"/>
          </a:p>
          <a:p>
            <a:r>
              <a:rPr lang="ca-ES" baseline="0" dirty="0"/>
              <a:t>Podeu aprofitar per crear equips i assignar un anàlisi a cada un d’ells o bé establir diferents zones de mostreig dins del vostre tram on cada equip haurà de fer les mateixes mesures.</a:t>
            </a:r>
          </a:p>
          <a:p>
            <a:endParaRPr lang="ca-ES" baseline="0" dirty="0"/>
          </a:p>
          <a:p>
            <a:r>
              <a:rPr lang="ca-ES" baseline="0" dirty="0"/>
              <a:t>També pot ser útil crear figures transversals com ara encarregats de la preparació del material abans del mostreig i de desinfecció i neteja del material després del treball de camp o fins i tot un equip de documentació, que fotografiï, prengui notes i recopili el màxim d’informació de la feina feta. Unes bones fotos de la fauna i flora que identifiquem o fins i tot un breu vídeo que reculli tots els passos de la inspecció ens pot servir més tard per fer difusió del nostre projecte.</a:t>
            </a:r>
            <a:endParaRPr lang="ca-ES" dirty="0"/>
          </a:p>
        </p:txBody>
      </p:sp>
      <p:sp>
        <p:nvSpPr>
          <p:cNvPr id="4" name="3 Marcador de número de diapositiva"/>
          <p:cNvSpPr>
            <a:spLocks noGrp="1"/>
          </p:cNvSpPr>
          <p:nvPr>
            <p:ph type="sldNum" sz="quarter" idx="10"/>
          </p:nvPr>
        </p:nvSpPr>
        <p:spPr/>
        <p:txBody>
          <a:bodyPr/>
          <a:lstStyle/>
          <a:p>
            <a:fld id="{693068D0-6D1E-40D4-922C-B9B5EC27CA00}" type="slidenum">
              <a:rPr lang="ca-ES" smtClean="0"/>
              <a:pPr/>
              <a:t>16</a:t>
            </a:fld>
            <a:endParaRPr lang="ca-ES"/>
          </a:p>
        </p:txBody>
      </p:sp>
    </p:spTree>
    <p:extLst>
      <p:ext uri="{BB962C8B-B14F-4D97-AF65-F5344CB8AC3E}">
        <p14:creationId xmlns:p14="http://schemas.microsoft.com/office/powerpoint/2010/main" val="2034595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50295" y="9429306"/>
            <a:ext cx="2945862" cy="495793"/>
          </a:xfrm>
          <a:prstGeom prst="rect">
            <a:avLst/>
          </a:prstGeom>
          <a:noFill/>
          <a:ln w="9525">
            <a:noFill/>
            <a:miter lim="800000"/>
            <a:headEnd/>
            <a:tailEnd/>
          </a:ln>
        </p:spPr>
        <p:txBody>
          <a:bodyPr lIns="89967" tIns="44984" rIns="89967" bIns="44984" anchor="b"/>
          <a:lstStyle/>
          <a:p>
            <a:pPr algn="r" defTabSz="900593"/>
            <a:fld id="{B3508C47-D10D-419B-9212-213618493427}" type="slidenum">
              <a:rPr lang="ca-ES" sz="1300"/>
              <a:pPr algn="r" defTabSz="900593"/>
              <a:t>17</a:t>
            </a:fld>
            <a:endParaRPr lang="ca-ES" sz="1300" dirty="0"/>
          </a:p>
        </p:txBody>
      </p:sp>
      <p:sp>
        <p:nvSpPr>
          <p:cNvPr id="37891" name="Rectangle 2"/>
          <p:cNvSpPr>
            <a:spLocks noGrp="1" noRot="1" noChangeAspect="1" noChangeArrowheads="1" noTextEdit="1"/>
          </p:cNvSpPr>
          <p:nvPr>
            <p:ph type="sldImg"/>
          </p:nvPr>
        </p:nvSpPr>
        <p:spPr>
          <a:xfrm>
            <a:off x="917575" y="744538"/>
            <a:ext cx="4962525" cy="3722687"/>
          </a:xfrm>
          <a:ln/>
        </p:spPr>
      </p:sp>
      <p:sp>
        <p:nvSpPr>
          <p:cNvPr id="37892" name="Rectangle 3"/>
          <p:cNvSpPr>
            <a:spLocks noGrp="1" noChangeArrowheads="1"/>
          </p:cNvSpPr>
          <p:nvPr>
            <p:ph type="body" idx="1"/>
          </p:nvPr>
        </p:nvSpPr>
        <p:spPr>
          <a:noFill/>
          <a:ln/>
        </p:spPr>
        <p:txBody>
          <a:bodyPr lIns="89967" tIns="44984" rIns="89967" bIns="44984"/>
          <a:lstStyle/>
          <a:p>
            <a:pPr algn="just" eaLnBrk="1" hangingPunct="1"/>
            <a:r>
              <a:rPr lang="ca-ES" b="1" baseline="0" noProof="0" dirty="0"/>
              <a:t>IDEA CENTRAL: </a:t>
            </a:r>
            <a:r>
              <a:rPr lang="ca-ES" b="0" baseline="0" noProof="0" dirty="0"/>
              <a:t>Volem caracteritzar el nostre tram de riu. Conèixer de quina manera flueix l’aigua, com és l’estructura del bosc de ribera i quines possibilitats ofereix l’hàbitat als organismes que hi puguem trobar.</a:t>
            </a:r>
            <a:r>
              <a:rPr lang="ca-ES" b="1" baseline="0" noProof="0" dirty="0"/>
              <a:t> </a:t>
            </a:r>
            <a:r>
              <a:rPr lang="ca-ES" b="0" baseline="0" noProof="0" dirty="0"/>
              <a:t>També observarem quines alteracions humanes hi ha.</a:t>
            </a:r>
          </a:p>
          <a:p>
            <a:pPr algn="just" eaLnBrk="1" hangingPunct="1"/>
            <a:r>
              <a:rPr lang="ca-ES" b="1" baseline="0" noProof="0" dirty="0"/>
              <a:t>------------------------------------------------------------------------------------------------------------------</a:t>
            </a:r>
          </a:p>
          <a:p>
            <a:pPr algn="just" eaLnBrk="1" hangingPunct="1"/>
            <a:endParaRPr lang="ca-ES" baseline="0" noProof="0" dirty="0"/>
          </a:p>
          <a:p>
            <a:pPr algn="just" eaLnBrk="1" hangingPunct="1"/>
            <a:r>
              <a:rPr lang="ca-ES" baseline="0" noProof="0" dirty="0"/>
              <a:t>El primer punt serà l’estudi de l’hàbitat. Haurem d’observar i mesurar una sèrie de paràmetres que ens indiquen el grau d'heterogeneïtat de l’entorn. En termes generals un medi heterogeni suposa un major potencial per a la biodiversitat perquè aporta més varietat de refugis, més varietat de fonts d’aliment i més varietat de condicions fisicoquímiques. Per exemple que trobem zones amb aigua estancada pot fer que la temperatura en aquests punts augmenti lleugerament. Encara que siguin lleugeres aquestes variacions poden fer possible la presència d’uns organismes o uns altres.</a:t>
            </a:r>
          </a:p>
          <a:p>
            <a:pPr algn="just" eaLnBrk="1" hangingPunct="1"/>
            <a:endParaRPr lang="ca-ES" baseline="0" noProof="0" dirty="0"/>
          </a:p>
          <a:p>
            <a:pPr algn="just" eaLnBrk="1" hangingPunct="1"/>
            <a:r>
              <a:rPr lang="ca-ES" baseline="0" noProof="0" dirty="0"/>
              <a:t>Repasseu els apartats que corresponen en la fitxa de camp i assegureu-vos que enteneu com prendre les dades. Si no és així ens podeu escriure o trucar-nos i us resoldrem els dubtes! </a:t>
            </a:r>
          </a:p>
          <a:p>
            <a:pPr algn="just" eaLnBrk="1" hangingPunct="1"/>
            <a:endParaRPr lang="ca-ES" baseline="0" noProof="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50295" y="9429306"/>
            <a:ext cx="2945862" cy="495793"/>
          </a:xfrm>
          <a:prstGeom prst="rect">
            <a:avLst/>
          </a:prstGeom>
          <a:noFill/>
          <a:ln w="9525">
            <a:noFill/>
            <a:miter lim="800000"/>
            <a:headEnd/>
            <a:tailEnd/>
          </a:ln>
        </p:spPr>
        <p:txBody>
          <a:bodyPr lIns="89967" tIns="44984" rIns="89967" bIns="44984" anchor="b"/>
          <a:lstStyle/>
          <a:p>
            <a:pPr algn="r" defTabSz="900593"/>
            <a:fld id="{B3508C47-D10D-419B-9212-213618493427}" type="slidenum">
              <a:rPr lang="ca-ES" sz="1300"/>
              <a:pPr algn="r" defTabSz="900593"/>
              <a:t>18</a:t>
            </a:fld>
            <a:endParaRPr lang="ca-ES" sz="1300" dirty="0"/>
          </a:p>
        </p:txBody>
      </p:sp>
      <p:sp>
        <p:nvSpPr>
          <p:cNvPr id="37891" name="Rectangle 2"/>
          <p:cNvSpPr>
            <a:spLocks noGrp="1" noRot="1" noChangeAspect="1" noChangeArrowheads="1" noTextEdit="1"/>
          </p:cNvSpPr>
          <p:nvPr>
            <p:ph type="sldImg"/>
          </p:nvPr>
        </p:nvSpPr>
        <p:spPr>
          <a:xfrm>
            <a:off x="917575" y="744538"/>
            <a:ext cx="4962525" cy="3722687"/>
          </a:xfrm>
          <a:ln/>
        </p:spPr>
      </p:sp>
      <p:sp>
        <p:nvSpPr>
          <p:cNvPr id="37892" name="Rectangle 3"/>
          <p:cNvSpPr>
            <a:spLocks noGrp="1" noChangeArrowheads="1"/>
          </p:cNvSpPr>
          <p:nvPr>
            <p:ph type="body" idx="1"/>
          </p:nvPr>
        </p:nvSpPr>
        <p:spPr>
          <a:noFill/>
          <a:ln/>
        </p:spPr>
        <p:txBody>
          <a:bodyPr lIns="89967" tIns="44984" rIns="89967" bIns="44984"/>
          <a:lstStyle/>
          <a:p>
            <a:pPr algn="just" eaLnBrk="1" hangingPunct="1"/>
            <a:r>
              <a:rPr lang="ca-ES" b="1" baseline="0" noProof="0" dirty="0"/>
              <a:t>IDEA CENTRAL: </a:t>
            </a:r>
            <a:r>
              <a:rPr lang="ca-ES" b="0" baseline="0" noProof="0" dirty="0"/>
              <a:t>Volem caracteritzar el nostre tram de riu. Conèixer de quina manera flueix l’aigua, com és l’estructura del bosc de ribera i quines possibilitats ofereix l’hàbitat als organismes que hi puguem trobar.</a:t>
            </a:r>
            <a:r>
              <a:rPr lang="ca-ES" b="1" baseline="0" noProof="0" dirty="0"/>
              <a:t> </a:t>
            </a:r>
            <a:r>
              <a:rPr lang="ca-ES" b="0" baseline="0" noProof="0" dirty="0"/>
              <a:t>També observarem quines alteracions humanes hi ha.</a:t>
            </a:r>
          </a:p>
          <a:p>
            <a:pPr algn="just" eaLnBrk="1" hangingPunct="1"/>
            <a:r>
              <a:rPr lang="ca-ES" b="1" baseline="0" noProof="0" dirty="0"/>
              <a:t>------------------------------------------------------------------------------------------------------------------</a:t>
            </a:r>
          </a:p>
          <a:p>
            <a:pPr algn="just" eaLnBrk="1" hangingPunct="1"/>
            <a:endParaRPr lang="ca-ES" baseline="0" noProof="0" dirty="0"/>
          </a:p>
          <a:p>
            <a:pPr algn="just" eaLnBrk="1" hangingPunct="1"/>
            <a:r>
              <a:rPr lang="ca-ES" baseline="0" noProof="0" dirty="0"/>
              <a:t>El primer punt serà l’estudi de l’hàbitat. Haurem d’observar i mesurar una sèrie de paràmetres que ens indiquen el grau d'heterogeneïtat de l’entorn. En termes generals un medi heterogeni suposa un major potencial per a la biodiversitat perquè aporta més varietat de refugis, més varietat de fonts d’aliment i més varietat de condicions fisicoquímiques. Per exemple que trobem zones amb aigua estancada pot fer que la temperatura en aquests punts augmenti lleugerament. Encara que siguin lleugeres aquestes variacions poden fer possible la presència d’uns organismes o uns altres.</a:t>
            </a:r>
          </a:p>
          <a:p>
            <a:pPr algn="just" eaLnBrk="1" hangingPunct="1"/>
            <a:endParaRPr lang="ca-ES" baseline="0" noProof="0" dirty="0"/>
          </a:p>
          <a:p>
            <a:pPr algn="just" eaLnBrk="1" hangingPunct="1"/>
            <a:r>
              <a:rPr lang="ca-ES" baseline="0" noProof="0" dirty="0"/>
              <a:t>Repasseu els apartats que corresponen en la fitxa de camp i assegureu-vos que enteneu com prendre les dades. Si no és així ens podeu escriure o trucar-nos i us resoldrem els dubtes! </a:t>
            </a:r>
          </a:p>
          <a:p>
            <a:pPr algn="just" eaLnBrk="1" hangingPunct="1"/>
            <a:endParaRPr lang="ca-ES" baseline="0" noProof="0" dirty="0"/>
          </a:p>
        </p:txBody>
      </p:sp>
    </p:spTree>
    <p:extLst>
      <p:ext uri="{BB962C8B-B14F-4D97-AF65-F5344CB8AC3E}">
        <p14:creationId xmlns:p14="http://schemas.microsoft.com/office/powerpoint/2010/main" val="4041257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txBox="1">
            <a:spLocks noGrp="1" noChangeArrowheads="1"/>
          </p:cNvSpPr>
          <p:nvPr/>
        </p:nvSpPr>
        <p:spPr bwMode="auto">
          <a:xfrm>
            <a:off x="3850295" y="9429306"/>
            <a:ext cx="2945862" cy="495793"/>
          </a:xfrm>
          <a:prstGeom prst="rect">
            <a:avLst/>
          </a:prstGeom>
          <a:noFill/>
          <a:ln w="9525">
            <a:noFill/>
            <a:miter lim="800000"/>
            <a:headEnd/>
            <a:tailEnd/>
          </a:ln>
        </p:spPr>
        <p:txBody>
          <a:bodyPr lIns="89967" tIns="44984" rIns="89967" bIns="44984" anchor="b"/>
          <a:lstStyle/>
          <a:p>
            <a:pPr algn="r" defTabSz="900593"/>
            <a:fld id="{A0EE91B8-BF60-43EA-93EE-A8D20EFEECDF}" type="slidenum">
              <a:rPr lang="ca-ES" sz="1300"/>
              <a:pPr algn="r" defTabSz="900593"/>
              <a:t>19</a:t>
            </a:fld>
            <a:endParaRPr lang="ca-ES" sz="1300" dirty="0"/>
          </a:p>
        </p:txBody>
      </p:sp>
      <p:sp>
        <p:nvSpPr>
          <p:cNvPr id="40963" name="Rectangle 2"/>
          <p:cNvSpPr>
            <a:spLocks noGrp="1" noRot="1" noChangeAspect="1" noChangeArrowheads="1" noTextEdit="1"/>
          </p:cNvSpPr>
          <p:nvPr>
            <p:ph type="sldImg"/>
          </p:nvPr>
        </p:nvSpPr>
        <p:spPr>
          <a:xfrm>
            <a:off x="917575" y="744538"/>
            <a:ext cx="4962525" cy="3722687"/>
          </a:xfrm>
          <a:ln/>
        </p:spPr>
      </p:sp>
      <p:sp>
        <p:nvSpPr>
          <p:cNvPr id="40964" name="Rectangle 3"/>
          <p:cNvSpPr>
            <a:spLocks noGrp="1" noChangeArrowheads="1"/>
          </p:cNvSpPr>
          <p:nvPr>
            <p:ph type="body" idx="1"/>
          </p:nvPr>
        </p:nvSpPr>
        <p:spPr>
          <a:xfrm>
            <a:off x="679768" y="4715154"/>
            <a:ext cx="5438140" cy="3056477"/>
          </a:xfrm>
          <a:noFill/>
          <a:ln/>
        </p:spPr>
        <p:txBody>
          <a:bodyPr lIns="89967" tIns="44984" rIns="89967" bIns="44984"/>
          <a:lstStyle/>
          <a:p>
            <a:pPr algn="just" eaLnBrk="1" hangingPunct="1"/>
            <a:r>
              <a:rPr lang="ca-ES" b="1" noProof="0" dirty="0"/>
              <a:t>IDEA CENTRAL: </a:t>
            </a:r>
            <a:r>
              <a:rPr lang="ca-ES" b="0" noProof="0" dirty="0"/>
              <a:t>Les alteracions són interferències en la dinàmica</a:t>
            </a:r>
            <a:r>
              <a:rPr lang="ca-ES" b="0" baseline="0" noProof="0" dirty="0"/>
              <a:t> habitual de l’ecosistema relacionades amb la presència i l’activitat humana. </a:t>
            </a:r>
          </a:p>
          <a:p>
            <a:pPr algn="just" eaLnBrk="1" hangingPunct="1"/>
            <a:r>
              <a:rPr lang="ca-ES" noProof="0" dirty="0"/>
              <a:t>------------------------------------------------------------------------------------------------------------------</a:t>
            </a:r>
          </a:p>
          <a:p>
            <a:pPr algn="just" eaLnBrk="1" hangingPunct="1"/>
            <a:r>
              <a:rPr lang="ca-ES" noProof="0" dirty="0"/>
              <a:t>Les alteracions</a:t>
            </a:r>
            <a:r>
              <a:rPr lang="ca-ES" baseline="0" noProof="0" dirty="0"/>
              <a:t> per part de l’activitat humana són una de les principals amenaces que pateixen els rius a Catalunya i arreu. En aquest apartat prendrem nota de tot tipus d’elements que puguin interferir en el funcionament de l’ecosistema riu.</a:t>
            </a:r>
          </a:p>
          <a:p>
            <a:pPr algn="just" eaLnBrk="1" hangingPunct="1"/>
            <a:r>
              <a:rPr lang="ca-ES" baseline="0" noProof="0" dirty="0"/>
              <a:t>De vegades veurem l’efecte directe d’una infraestructura humana o una alteració de les condicions ambientals deguda a l’ús que fem de la llera, en altres casos tindrem indicadors de que hi ha una alteració. Si sentim una olor inusual, per exemple, podrem intuir que hi ha un abocament que pot ser nociu.</a:t>
            </a:r>
          </a:p>
          <a:p>
            <a:pPr algn="just" eaLnBrk="1" hangingPunct="1"/>
            <a:endParaRPr lang="ca-ES" baseline="0" noProof="0" dirty="0"/>
          </a:p>
          <a:p>
            <a:pPr algn="just" eaLnBrk="1" hangingPunct="1"/>
            <a:r>
              <a:rPr lang="ca-ES" baseline="0" noProof="0" dirty="0"/>
              <a:t>A la diapositiva podeu observar diversos exemples d’alteracions. Dos episodis en que s’ha detectat colors estranys al riu, en ambdós casos la causa és l’ús d’una substància que no suposava un risc però podrien ser abocaments tòxics que cal alertar. Regulació de cabals, amb murs de contenció o preses. I també deixalles de tot tipus.</a:t>
            </a:r>
          </a:p>
          <a:p>
            <a:pPr algn="just" eaLnBrk="1" hangingPunct="1"/>
            <a:endParaRPr lang="ca-ES" baseline="0" noProof="0" dirty="0"/>
          </a:p>
          <a:p>
            <a:pPr algn="just" eaLnBrk="1" hangingPunct="1"/>
            <a:r>
              <a:rPr lang="ca-ES" baseline="0" noProof="0" dirty="0"/>
              <a:t>La dinàmica consistirà en anar omplint el formulari que trobarem a la fitxa de camp del Projecte Rius.</a:t>
            </a:r>
            <a:endParaRPr lang="ca-ES" noProof="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4D4D4839-359F-4C89-AD4B-8AA7A1B47205}" type="slidenum">
              <a:rPr lang="ca-ES"/>
              <a:pPr/>
              <a:t>20</a:t>
            </a:fld>
            <a:endParaRPr lang="ca-ES"/>
          </a:p>
        </p:txBody>
      </p:sp>
      <p:sp>
        <p:nvSpPr>
          <p:cNvPr id="41987" name="Rectangle 2"/>
          <p:cNvSpPr>
            <a:spLocks noGrp="1" noRot="1" noChangeAspect="1" noChangeArrowheads="1" noTextEdit="1"/>
          </p:cNvSpPr>
          <p:nvPr>
            <p:ph type="sldImg"/>
          </p:nvPr>
        </p:nvSpPr>
        <p:spPr>
          <a:xfrm>
            <a:off x="917575" y="744538"/>
            <a:ext cx="4962525" cy="3722687"/>
          </a:xfrm>
          <a:ln/>
        </p:spPr>
      </p:sp>
      <p:sp>
        <p:nvSpPr>
          <p:cNvPr id="41988" name="Rectangle 3"/>
          <p:cNvSpPr>
            <a:spLocks noGrp="1" noChangeArrowheads="1"/>
          </p:cNvSpPr>
          <p:nvPr>
            <p:ph type="body" idx="1"/>
          </p:nvPr>
        </p:nvSpPr>
        <p:spPr>
          <a:noFill/>
          <a:ln/>
        </p:spPr>
        <p:txBody>
          <a:bodyPr/>
          <a:lstStyle/>
          <a:p>
            <a:pPr algn="just" eaLnBrk="1" hangingPunct="1"/>
            <a:r>
              <a:rPr lang="ca-ES" b="1" noProof="0" dirty="0"/>
              <a:t>IDEA</a:t>
            </a:r>
            <a:r>
              <a:rPr lang="ca-ES" b="1" baseline="0" noProof="0" dirty="0"/>
              <a:t> CENTRAL: </a:t>
            </a:r>
            <a:r>
              <a:rPr lang="ca-ES" baseline="0" noProof="0" dirty="0"/>
              <a:t>Per saber el volum d’aigua que circula pel riu en un moment determinar fem el càlcul del Cabal que equival a la secció del riu multiplicada per la velocitat de l’aigua.</a:t>
            </a:r>
          </a:p>
          <a:p>
            <a:pPr algn="just" eaLnBrk="1" hangingPunct="1"/>
            <a:r>
              <a:rPr lang="ca-ES" baseline="0" noProof="0" dirty="0"/>
              <a:t>------------------------------------------------------------------------------------------------------------------</a:t>
            </a:r>
          </a:p>
          <a:p>
            <a:pPr algn="just" eaLnBrk="1" hangingPunct="1"/>
            <a:endParaRPr lang="ca-ES" dirty="0"/>
          </a:p>
          <a:p>
            <a:pPr algn="just" eaLnBrk="1" hangingPunct="1"/>
            <a:r>
              <a:rPr lang="ca-ES" noProof="0" dirty="0"/>
              <a:t>Per últim mesurarem</a:t>
            </a:r>
            <a:r>
              <a:rPr lang="ca-ES" baseline="0" noProof="0" dirty="0"/>
              <a:t> el cabal del riu, és a dir, la quantitat o el volum d’aigua que passa per un punt del riu en un segon.</a:t>
            </a:r>
          </a:p>
          <a:p>
            <a:pPr algn="just" eaLnBrk="1" hangingPunct="1"/>
            <a:r>
              <a:rPr lang="ca-ES" baseline="0" noProof="0" dirty="0"/>
              <a:t>Per fer-ho cal mesurar la secció del riu i la velocitat de l’aigua. En el primer cas ens caldrà tenir en compte que el llit del riu acostuma a ser irregular. Per ser més precisos caldria prendre mesures de la profunditat en diversos punts i fer-ne una mitjana. En funció de l’interès que tingueu en treballar aquest tipus de mesures podeu simplificar-ho  més o menys.  Per altra banda és interessant fer la reflexió amb els alumnes per entendre que quan desenvolupem protocols científics cal trobar l’equilibri entre la precisió de les dades que prenem i la necessitat de simplificar la realitat per tal d’obtenir dades comparables o mostrejar de manera eficient.</a:t>
            </a:r>
            <a:endParaRPr lang="ca-ES" noProof="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a:xfrm>
            <a:off x="679768" y="4715154"/>
            <a:ext cx="5438140" cy="2048365"/>
          </a:xfrm>
        </p:spPr>
        <p:txBody>
          <a:bodyPr/>
          <a:lstStyle/>
          <a:p>
            <a:pPr algn="just"/>
            <a:r>
              <a:rPr lang="ca-ES" b="0" dirty="0">
                <a:latin typeface="+mj-lt"/>
              </a:rPr>
              <a:t>Durant</a:t>
            </a:r>
            <a:r>
              <a:rPr lang="ca-ES" b="0" baseline="0" dirty="0">
                <a:latin typeface="+mj-lt"/>
              </a:rPr>
              <a:t> els darrers cursos s’han fet proves pilot de projectes de servei comunitari per preparar la seva entrada en vigor com a contingut obligatori dins el currículum de 3r i 4t d’ESO. Podeu consultar els models transferibles que s’han anat generant al web: http://xtec.gencat.cat/ca/comunitat/serveicomunitari/modelstransferibles/</a:t>
            </a:r>
          </a:p>
          <a:p>
            <a:pPr algn="just"/>
            <a:endParaRPr lang="ca-ES" b="0" dirty="0">
              <a:latin typeface="+mj-lt"/>
            </a:endParaRPr>
          </a:p>
          <a:p>
            <a:pPr algn="just"/>
            <a:r>
              <a:rPr lang="ca-ES" b="0" dirty="0">
                <a:latin typeface="+mj-lt"/>
              </a:rPr>
              <a:t>Veureu que hi ha propostes que van des de l’</a:t>
            </a:r>
            <a:r>
              <a:rPr lang="ca-ES" b="1" dirty="0">
                <a:latin typeface="+mj-lt"/>
              </a:rPr>
              <a:t>acompanyament a l'escolarització</a:t>
            </a:r>
            <a:r>
              <a:rPr lang="ca-ES" b="0" baseline="0" dirty="0">
                <a:latin typeface="+mj-lt"/>
              </a:rPr>
              <a:t> i </a:t>
            </a:r>
            <a:r>
              <a:rPr lang="ca-ES" b="0" i="0" dirty="0">
                <a:latin typeface="+mj-lt"/>
              </a:rPr>
              <a:t>l’</a:t>
            </a:r>
            <a:r>
              <a:rPr lang="ca-ES" b="1" i="0" dirty="0">
                <a:latin typeface="+mj-lt"/>
              </a:rPr>
              <a:t>i</a:t>
            </a:r>
            <a:r>
              <a:rPr lang="ca-ES" b="1" dirty="0">
                <a:latin typeface="+mj-lt"/>
              </a:rPr>
              <a:t>ntercanvi generacional</a:t>
            </a:r>
            <a:r>
              <a:rPr lang="ca-ES" b="0" baseline="0" dirty="0">
                <a:latin typeface="+mj-lt"/>
              </a:rPr>
              <a:t> fins al </a:t>
            </a:r>
            <a:r>
              <a:rPr lang="ca-ES" b="1" baseline="0" dirty="0">
                <a:latin typeface="+mj-lt"/>
              </a:rPr>
              <a:t>medi ambient </a:t>
            </a:r>
            <a:r>
              <a:rPr lang="ca-ES" b="0" baseline="0" dirty="0">
                <a:latin typeface="+mj-lt"/>
              </a:rPr>
              <a:t>o la </a:t>
            </a:r>
            <a:r>
              <a:rPr lang="ca-ES" b="1" baseline="0" dirty="0">
                <a:latin typeface="+mj-lt"/>
              </a:rPr>
              <a:t>solidaritat i</a:t>
            </a:r>
            <a:r>
              <a:rPr lang="ca-ES" b="0" baseline="0" dirty="0">
                <a:latin typeface="+mj-lt"/>
              </a:rPr>
              <a:t> </a:t>
            </a:r>
            <a:r>
              <a:rPr lang="ca-ES" b="1" baseline="0" dirty="0">
                <a:latin typeface="+mj-lt"/>
              </a:rPr>
              <a:t>cooperació.</a:t>
            </a:r>
          </a:p>
          <a:p>
            <a:pPr algn="just"/>
            <a:endParaRPr lang="ca-ES" b="1" baseline="0" dirty="0">
              <a:latin typeface="+mj-lt"/>
            </a:endParaRPr>
          </a:p>
          <a:p>
            <a:pPr algn="just"/>
            <a:r>
              <a:rPr lang="ca-ES" b="0" baseline="0" dirty="0">
                <a:latin typeface="+mj-lt"/>
              </a:rPr>
              <a:t>En realitat es pot generar un projecte de servei comunitari vinculat a qualsevol tema i àmbit. El més important és que els alumnes es preguntin què poden fer ells, com a ciutadans actius, pel bé del seu entorn social o natural. </a:t>
            </a:r>
          </a:p>
          <a:p>
            <a:endParaRPr lang="ca-ES" sz="1200" b="1" baseline="0" dirty="0">
              <a:solidFill>
                <a:srgbClr val="45637A"/>
              </a:solidFill>
              <a:latin typeface="Century Gothic" pitchFamily="34" charset="0"/>
            </a:endParaRPr>
          </a:p>
          <a:p>
            <a:endParaRPr lang="ca-ES" sz="1200" dirty="0">
              <a:solidFill>
                <a:srgbClr val="45637A"/>
              </a:solidFill>
              <a:latin typeface="Century Gothic" pitchFamily="34" charset="0"/>
            </a:endParaRPr>
          </a:p>
          <a:p>
            <a:endParaRPr lang="ca-ES" dirty="0"/>
          </a:p>
        </p:txBody>
      </p:sp>
      <p:sp>
        <p:nvSpPr>
          <p:cNvPr id="4" name="3 Marcador de número de diapositiva"/>
          <p:cNvSpPr>
            <a:spLocks noGrp="1"/>
          </p:cNvSpPr>
          <p:nvPr>
            <p:ph type="sldNum" sz="quarter" idx="10"/>
          </p:nvPr>
        </p:nvSpPr>
        <p:spPr/>
        <p:txBody>
          <a:bodyPr/>
          <a:lstStyle/>
          <a:p>
            <a:fld id="{693068D0-6D1E-40D4-922C-B9B5EC27CA00}" type="slidenum">
              <a:rPr lang="ca-ES" smtClean="0"/>
              <a:pPr/>
              <a:t>2</a:t>
            </a:fld>
            <a:endParaRPr lang="ca-ES"/>
          </a:p>
        </p:txBody>
      </p:sp>
    </p:spTree>
    <p:extLst>
      <p:ext uri="{BB962C8B-B14F-4D97-AF65-F5344CB8AC3E}">
        <p14:creationId xmlns:p14="http://schemas.microsoft.com/office/powerpoint/2010/main" val="505667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txBox="1">
            <a:spLocks noGrp="1" noChangeArrowheads="1"/>
          </p:cNvSpPr>
          <p:nvPr/>
        </p:nvSpPr>
        <p:spPr bwMode="auto">
          <a:xfrm>
            <a:off x="3850295" y="9429306"/>
            <a:ext cx="2945862" cy="495793"/>
          </a:xfrm>
          <a:prstGeom prst="rect">
            <a:avLst/>
          </a:prstGeom>
          <a:noFill/>
          <a:ln w="9525">
            <a:noFill/>
            <a:miter lim="800000"/>
            <a:headEnd/>
            <a:tailEnd/>
          </a:ln>
        </p:spPr>
        <p:txBody>
          <a:bodyPr lIns="89967" tIns="44984" rIns="89967" bIns="44984" anchor="b"/>
          <a:lstStyle/>
          <a:p>
            <a:pPr algn="r" defTabSz="900593"/>
            <a:fld id="{CD9E9D48-D4B0-4E90-A1D3-545B05F73612}" type="slidenum">
              <a:rPr lang="ca-ES" sz="1300"/>
              <a:pPr algn="r" defTabSz="900593"/>
              <a:t>21</a:t>
            </a:fld>
            <a:endParaRPr lang="ca-ES" sz="1300" dirty="0"/>
          </a:p>
        </p:txBody>
      </p:sp>
      <p:sp>
        <p:nvSpPr>
          <p:cNvPr id="41987" name="Rectangle 2"/>
          <p:cNvSpPr>
            <a:spLocks noGrp="1" noRot="1" noChangeAspect="1" noChangeArrowheads="1" noTextEdit="1"/>
          </p:cNvSpPr>
          <p:nvPr>
            <p:ph type="sldImg"/>
          </p:nvPr>
        </p:nvSpPr>
        <p:spPr>
          <a:xfrm>
            <a:off x="917575" y="744538"/>
            <a:ext cx="4962525" cy="3722687"/>
          </a:xfrm>
          <a:ln/>
        </p:spPr>
      </p:sp>
      <p:sp>
        <p:nvSpPr>
          <p:cNvPr id="41988" name="Rectangle 3"/>
          <p:cNvSpPr>
            <a:spLocks noGrp="1" noChangeArrowheads="1"/>
          </p:cNvSpPr>
          <p:nvPr>
            <p:ph type="body" idx="1"/>
          </p:nvPr>
        </p:nvSpPr>
        <p:spPr>
          <a:noFill/>
          <a:ln/>
        </p:spPr>
        <p:txBody>
          <a:bodyPr lIns="89967" tIns="44984" rIns="89967" bIns="44984"/>
          <a:lstStyle/>
          <a:p>
            <a:pPr algn="just" eaLnBrk="1" hangingPunct="1">
              <a:buFontTx/>
              <a:buNone/>
            </a:pPr>
            <a:r>
              <a:rPr lang="ca-ES" baseline="0" noProof="0" dirty="0"/>
              <a:t>El segon apartat, la </a:t>
            </a:r>
            <a:r>
              <a:rPr lang="ca-ES" b="1" baseline="0" noProof="0" dirty="0"/>
              <a:t>Qualitat fisicoquímica</a:t>
            </a:r>
            <a:r>
              <a:rPr lang="ca-ES" baseline="0" noProof="0" dirty="0"/>
              <a:t>, consisteix en mesurar 5 paràmetres que condicionen molt la qualitat de l’aigua.</a:t>
            </a:r>
          </a:p>
          <a:p>
            <a:pPr algn="just" eaLnBrk="1" hangingPunct="1">
              <a:buFontTx/>
              <a:buNone/>
            </a:pPr>
            <a:r>
              <a:rPr lang="ca-ES" baseline="0" noProof="0" dirty="0"/>
              <a:t>L’anàlisi fisicoquímic es pot fer entre tots però si ens hem dividit en grups per fer l’anàlisi </a:t>
            </a:r>
            <a:r>
              <a:rPr lang="ca-ES" baseline="0" noProof="0" dirty="0" err="1"/>
              <a:t>hidromorfològic</a:t>
            </a:r>
            <a:r>
              <a:rPr lang="ca-ES" baseline="0" noProof="0" dirty="0"/>
              <a:t>, cada grup es pot encarregar d’una mesura per agilitzar.</a:t>
            </a:r>
          </a:p>
          <a:p>
            <a:pPr algn="just" eaLnBrk="1" hangingPunct="1">
              <a:buFontTx/>
              <a:buNone/>
            </a:pPr>
            <a:r>
              <a:rPr lang="ca-ES" baseline="0" noProof="0" dirty="0"/>
              <a:t>------------------------------------------------------------------------------------------------------------------</a:t>
            </a:r>
          </a:p>
          <a:p>
            <a:pPr algn="just" eaLnBrk="1" hangingPunct="1">
              <a:buFontTx/>
              <a:buNone/>
            </a:pPr>
            <a:r>
              <a:rPr lang="ca-ES" b="1" baseline="0" noProof="0" dirty="0"/>
              <a:t>IDEA CENTRAL: </a:t>
            </a:r>
            <a:r>
              <a:rPr lang="ca-ES" b="0" baseline="0" noProof="0" dirty="0"/>
              <a:t>l’acidesa de l’aigua, la presència de nitrats, la disponibilitat </a:t>
            </a:r>
            <a:r>
              <a:rPr lang="ca-ES" b="0" baseline="0" noProof="0" dirty="0" err="1"/>
              <a:t>d’oxígen</a:t>
            </a:r>
            <a:r>
              <a:rPr lang="ca-ES" b="0" baseline="0" noProof="0" dirty="0"/>
              <a:t>, la temperatura de l’aigua i la transparència són 5 paràmetres fàcils de mesurar i que aporten molta informació sobre l’aigua que circula pel riu. Els valors obtinguts ens indicaran si les condicions són adequades per la vida dels organismes, per exemple, o ens confirmarà la presència d’abocaments.</a:t>
            </a:r>
          </a:p>
          <a:p>
            <a:pPr algn="just" eaLnBrk="1" hangingPunct="1">
              <a:buFontTx/>
              <a:buNone/>
            </a:pPr>
            <a:r>
              <a:rPr lang="ca-ES" baseline="0" noProof="0" dirty="0"/>
              <a:t>------------------------------------------------------------------------------------------------------------------</a:t>
            </a:r>
          </a:p>
          <a:p>
            <a:pPr eaLnBrk="1" hangingPunct="1">
              <a:buFontTx/>
              <a:buNone/>
            </a:pPr>
            <a:endParaRPr lang="ca-ES" baseline="0" noProof="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txBox="1">
            <a:spLocks noGrp="1" noChangeArrowheads="1"/>
          </p:cNvSpPr>
          <p:nvPr/>
        </p:nvSpPr>
        <p:spPr bwMode="auto">
          <a:xfrm>
            <a:off x="3850295" y="9429306"/>
            <a:ext cx="2945862" cy="495793"/>
          </a:xfrm>
          <a:prstGeom prst="rect">
            <a:avLst/>
          </a:prstGeom>
          <a:noFill/>
          <a:ln w="9525">
            <a:noFill/>
            <a:miter lim="800000"/>
            <a:headEnd/>
            <a:tailEnd/>
          </a:ln>
        </p:spPr>
        <p:txBody>
          <a:bodyPr lIns="89967" tIns="44984" rIns="89967" bIns="44984" anchor="b"/>
          <a:lstStyle/>
          <a:p>
            <a:pPr algn="r" defTabSz="900593"/>
            <a:fld id="{21D8101A-DE7D-4CDC-8407-41A472110F71}" type="slidenum">
              <a:rPr lang="ca-ES" sz="1300"/>
              <a:pPr algn="r" defTabSz="900593"/>
              <a:t>22</a:t>
            </a:fld>
            <a:endParaRPr lang="ca-ES" sz="1300" dirty="0"/>
          </a:p>
        </p:txBody>
      </p:sp>
      <p:sp>
        <p:nvSpPr>
          <p:cNvPr id="43011" name="Rectangle 2"/>
          <p:cNvSpPr>
            <a:spLocks noGrp="1" noRot="1" noChangeAspect="1" noChangeArrowheads="1" noTextEdit="1"/>
          </p:cNvSpPr>
          <p:nvPr>
            <p:ph type="sldImg"/>
          </p:nvPr>
        </p:nvSpPr>
        <p:spPr>
          <a:xfrm>
            <a:off x="917575" y="744538"/>
            <a:ext cx="4962525" cy="3722687"/>
          </a:xfrm>
          <a:ln/>
        </p:spPr>
      </p:sp>
      <p:sp>
        <p:nvSpPr>
          <p:cNvPr id="43012" name="Rectangle 3"/>
          <p:cNvSpPr>
            <a:spLocks noGrp="1" noChangeArrowheads="1"/>
          </p:cNvSpPr>
          <p:nvPr>
            <p:ph type="body" idx="1"/>
          </p:nvPr>
        </p:nvSpPr>
        <p:spPr>
          <a:noFill/>
          <a:ln/>
        </p:spPr>
        <p:txBody>
          <a:bodyPr lIns="89967" tIns="44984" rIns="89967" bIns="44984"/>
          <a:lstStyle/>
          <a:p>
            <a:pPr marL="0" marR="0" indent="0" algn="just" defTabSz="914400" rtl="0" eaLnBrk="1" fontAlgn="auto" latinLnBrk="0" hangingPunct="1">
              <a:lnSpc>
                <a:spcPct val="100000"/>
              </a:lnSpc>
              <a:spcBef>
                <a:spcPts val="0"/>
              </a:spcBef>
              <a:spcAft>
                <a:spcPts val="0"/>
              </a:spcAft>
              <a:buClrTx/>
              <a:buSzTx/>
              <a:buFontTx/>
              <a:buNone/>
              <a:tabLst/>
              <a:defRPr/>
            </a:pPr>
            <a:r>
              <a:rPr lang="ca-ES" baseline="0" noProof="0" dirty="0"/>
              <a:t>L’anàlisi biològic cal fer-lo entre tots. Els  alumnes es poden distribuir els grups petits amb una safata, un salabret i un pinzell per grup. Passats 15 minuts, s’ajuntaran totes les safates i s'identificaran tots els </a:t>
            </a:r>
            <a:r>
              <a:rPr lang="ca-ES" baseline="0" noProof="0" dirty="0" err="1"/>
              <a:t>macroinvertebrats</a:t>
            </a:r>
            <a:r>
              <a:rPr lang="ca-ES" baseline="0" noProof="0" dirty="0"/>
              <a:t> trobats.</a:t>
            </a:r>
          </a:p>
          <a:p>
            <a:pPr marL="0" marR="0" indent="0" algn="just" defTabSz="914400" rtl="0" eaLnBrk="1" fontAlgn="auto" latinLnBrk="0" hangingPunct="1">
              <a:lnSpc>
                <a:spcPct val="100000"/>
              </a:lnSpc>
              <a:spcBef>
                <a:spcPts val="0"/>
              </a:spcBef>
              <a:spcAft>
                <a:spcPts val="0"/>
              </a:spcAft>
              <a:buClrTx/>
              <a:buSzTx/>
              <a:buFontTx/>
              <a:buNone/>
              <a:tabLst/>
              <a:defRPr/>
            </a:pPr>
            <a:endParaRPr lang="ca-ES" baseline="0" noProof="0" dirty="0"/>
          </a:p>
          <a:p>
            <a:pPr marL="0" marR="0" indent="0" algn="just" defTabSz="914400" rtl="0" eaLnBrk="1" fontAlgn="auto" latinLnBrk="0" hangingPunct="1">
              <a:lnSpc>
                <a:spcPct val="100000"/>
              </a:lnSpc>
              <a:spcBef>
                <a:spcPts val="0"/>
              </a:spcBef>
              <a:spcAft>
                <a:spcPts val="0"/>
              </a:spcAft>
              <a:buClrTx/>
              <a:buSzTx/>
              <a:buFontTx/>
              <a:buNone/>
              <a:tabLst/>
              <a:defRPr/>
            </a:pPr>
            <a:r>
              <a:rPr lang="ca-ES" baseline="0" noProof="0" dirty="0"/>
              <a:t>Un cop identificades les famílies ho complementarem amb un recull de la fauna i flora que haguem observat al nostre voltant durant tot l’anàlisi. Si no hem parat gaire atenció podem fer una breu passejada al llarg del tram escollit fixant-nos-hi.</a:t>
            </a:r>
          </a:p>
          <a:p>
            <a:pPr algn="just" eaLnBrk="1" hangingPunct="1"/>
            <a:endParaRPr lang="ca-ES" noProof="0" dirty="0"/>
          </a:p>
          <a:p>
            <a:pPr algn="just">
              <a:defRPr/>
            </a:pPr>
            <a:r>
              <a:rPr lang="ca-ES" dirty="0"/>
              <a:t>------------------------------------------------------------------------------------------------------------------</a:t>
            </a:r>
          </a:p>
          <a:p>
            <a:pPr algn="just">
              <a:defRPr/>
            </a:pPr>
            <a:r>
              <a:rPr lang="ca-ES" b="1" dirty="0"/>
              <a:t>IDEA CENTRAL: </a:t>
            </a:r>
            <a:r>
              <a:rPr lang="ca-ES" dirty="0"/>
              <a:t>els </a:t>
            </a:r>
            <a:r>
              <a:rPr lang="ca-ES" b="1" dirty="0" err="1"/>
              <a:t>macroinvertebrats</a:t>
            </a:r>
            <a:r>
              <a:rPr lang="ca-ES" dirty="0"/>
              <a:t> són un conjunt d’animals invertebrats (sense esquelet intern) de mida gran (fan més de 500 micròmetres) que viuen en aigües continentals. S’utilitzen a tot el món com a </a:t>
            </a:r>
            <a:r>
              <a:rPr lang="ca-ES" b="1" dirty="0"/>
              <a:t>bioindicadors</a:t>
            </a:r>
            <a:r>
              <a:rPr lang="ca-ES" dirty="0"/>
              <a:t> perquè són fàcils de mostrejar i tenen una identificació taxonòmica relativament senzilla, a més responen als canvis ambientals d’una manera molt directa.</a:t>
            </a:r>
          </a:p>
          <a:p>
            <a:pPr algn="just">
              <a:defRPr/>
            </a:pPr>
            <a:r>
              <a:rPr lang="ca-ES" dirty="0"/>
              <a:t>Observant si al nostre tram hi viuen </a:t>
            </a:r>
            <a:r>
              <a:rPr lang="ca-ES" dirty="0" err="1"/>
              <a:t>macroinvertebrats</a:t>
            </a:r>
            <a:r>
              <a:rPr lang="ca-ES" dirty="0"/>
              <a:t> molt</a:t>
            </a:r>
            <a:r>
              <a:rPr lang="ca-ES" baseline="0" dirty="0"/>
              <a:t> exigents amb les condicions ambientals podrem saber si el riu està en bones condicions o no.</a:t>
            </a:r>
          </a:p>
          <a:p>
            <a:pPr algn="just">
              <a:defRPr/>
            </a:pPr>
            <a:r>
              <a:rPr lang="ca-ES" baseline="0" dirty="0"/>
              <a:t>Però no ens confonguem! Els </a:t>
            </a:r>
            <a:r>
              <a:rPr lang="ca-ES" baseline="0" dirty="0" err="1"/>
              <a:t>macrinvertebrats</a:t>
            </a:r>
            <a:r>
              <a:rPr lang="ca-ES" baseline="0" dirty="0"/>
              <a:t> que indiquen mala qualitat són animals molt tolerants, capaços de suportar la contaminació o adaptar-se a l’escassetat de recursos, però també els trobarem en llocs nets. </a:t>
            </a:r>
            <a:endParaRPr lang="ca-ES" dirty="0"/>
          </a:p>
          <a:p>
            <a:pPr algn="just">
              <a:defRPr/>
            </a:pPr>
            <a:r>
              <a:rPr lang="ca-ES" dirty="0"/>
              <a:t>------------------------------------------------------------------------------------------------------------------</a:t>
            </a:r>
          </a:p>
          <a:p>
            <a:pPr algn="just" eaLnBrk="1" hangingPunct="1"/>
            <a:endParaRPr lang="ca-ES" noProof="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normAutofit fontScale="77500" lnSpcReduction="20000"/>
          </a:bodyPr>
          <a:lstStyle/>
          <a:p>
            <a:r>
              <a:rPr lang="ca-ES" sz="1200" kern="1200" dirty="0" smtClean="0">
                <a:solidFill>
                  <a:schemeClr val="tx1"/>
                </a:solidFill>
                <a:latin typeface="+mn-lt"/>
                <a:ea typeface="+mn-ea"/>
                <a:cs typeface="+mn-cs"/>
              </a:rPr>
              <a:t>El moviment de persones, mercaderies i tot tipus de recursos naturals a grans distàncies, en el marc d’un món globalitzat, ens reporta beneficis. Ens permet accedir a aliments i productes que no es produeixen al nostre territori, conèixer altres cultures i indrets i mantenir-nos connectats amb amics i familiars encara que visquem lluny. Però també suposa riscos per a tots els éssers vius. Mantenir en marxa tots aquests moviments a arreu del món suposa emetre moltíssim CO2 a l’atmosfera, agreujant dia a dia la tendència al canvi climàtic que vivim. Deixant de banda les emissions de carboni, quan traslladem de lloc  animals i plantes ens arrisquem a provocar el que anomenem invasions biològiques. Quines espècies invasores us venen al cap? Algunes molt conegudes són el musclo zebra, el cranc d riu americà o  la </a:t>
            </a:r>
            <a:r>
              <a:rPr lang="ca-ES" sz="1200" kern="1200" dirty="0" err="1" smtClean="0">
                <a:solidFill>
                  <a:schemeClr val="tx1"/>
                </a:solidFill>
                <a:latin typeface="+mn-lt"/>
                <a:ea typeface="+mn-ea"/>
                <a:cs typeface="+mn-cs"/>
              </a:rPr>
              <a:t>gambusia</a:t>
            </a:r>
            <a:r>
              <a:rPr lang="ca-ES" sz="1200" kern="1200" dirty="0" smtClean="0">
                <a:solidFill>
                  <a:schemeClr val="tx1"/>
                </a:solidFill>
                <a:latin typeface="+mn-lt"/>
                <a:ea typeface="+mn-ea"/>
                <a:cs typeface="+mn-cs"/>
              </a:rPr>
              <a:t>. Podeu llegir una mica més sobre aquest fenomen i les principals espècies invasores d’ambients aquàtics en aquesta </a:t>
            </a:r>
            <a:r>
              <a:rPr lang="ca-ES" sz="1200" b="1" u="sng" kern="1200" dirty="0" smtClean="0">
                <a:solidFill>
                  <a:schemeClr val="tx1"/>
                </a:solidFill>
                <a:latin typeface="+mn-lt"/>
                <a:ea typeface="+mn-ea"/>
                <a:cs typeface="+mn-cs"/>
                <a:hlinkClick r:id="rId3"/>
              </a:rPr>
              <a:t>GUIA</a:t>
            </a:r>
            <a:r>
              <a:rPr lang="ca-ES" sz="1200" kern="1200" dirty="0" smtClean="0">
                <a:solidFill>
                  <a:schemeClr val="tx1"/>
                </a:solidFill>
                <a:latin typeface="+mn-lt"/>
                <a:ea typeface="+mn-ea"/>
                <a:cs typeface="+mn-cs"/>
              </a:rPr>
              <a:t>.</a:t>
            </a:r>
            <a:endParaRPr lang="es-ES" sz="1200" kern="1200" dirty="0" smtClean="0">
              <a:solidFill>
                <a:schemeClr val="tx1"/>
              </a:solidFill>
              <a:latin typeface="+mn-lt"/>
              <a:ea typeface="+mn-ea"/>
              <a:cs typeface="+mn-cs"/>
            </a:endParaRPr>
          </a:p>
          <a:p>
            <a:r>
              <a:rPr lang="ca-ES" sz="1200" kern="1200" dirty="0" smtClean="0">
                <a:solidFill>
                  <a:schemeClr val="tx1"/>
                </a:solidFill>
                <a:latin typeface="+mn-lt"/>
                <a:ea typeface="+mn-ea"/>
                <a:cs typeface="+mn-cs"/>
              </a:rPr>
              <a:t>A més de les espècies exòtiques invasores, hem de tenir en compte que amb elles poden arribar també paràsits i patògens de tot tipus. Aquests costen molt més de detectar i també poden afavorir la desaparició de les espècies autòctones del territori, ja que seran patògens i malalties amb que mai abans han estat en contacte i sovint no hi tindran cap tipus d’immunitat. </a:t>
            </a:r>
            <a:endParaRPr lang="es-ES" sz="1200" kern="1200" dirty="0" smtClean="0">
              <a:solidFill>
                <a:schemeClr val="tx1"/>
              </a:solidFill>
              <a:latin typeface="+mn-lt"/>
              <a:ea typeface="+mn-ea"/>
              <a:cs typeface="+mn-cs"/>
            </a:endParaRPr>
          </a:p>
          <a:p>
            <a:r>
              <a:rPr lang="ca-ES" sz="1200" kern="1200" dirty="0" smtClean="0">
                <a:solidFill>
                  <a:schemeClr val="tx1"/>
                </a:solidFill>
                <a:latin typeface="+mn-lt"/>
                <a:ea typeface="+mn-ea"/>
                <a:cs typeface="+mn-cs"/>
              </a:rPr>
              <a:t>Avui en dia tenim diversos exemples d’aquesta problemàtica a Catalunya:</a:t>
            </a:r>
            <a:endParaRPr lang="es-ES" sz="1200" kern="1200" dirty="0" smtClean="0">
              <a:solidFill>
                <a:schemeClr val="tx1"/>
              </a:solidFill>
              <a:latin typeface="+mn-lt"/>
              <a:ea typeface="+mn-ea"/>
              <a:cs typeface="+mn-cs"/>
            </a:endParaRPr>
          </a:p>
          <a:p>
            <a:r>
              <a:rPr lang="ca-ES" sz="1200" kern="1200" dirty="0" smtClean="0">
                <a:solidFill>
                  <a:schemeClr val="tx1"/>
                </a:solidFill>
                <a:latin typeface="+mn-lt"/>
                <a:ea typeface="+mn-ea"/>
                <a:cs typeface="+mn-cs"/>
              </a:rPr>
              <a:t>L’afanomicosi: malaltia provocada per un fong i que afecta a diverses espècies de cranc de riu. És originària d’Amèrica i sembla que ha arribat als nostres rius i rieres  gràcies al cranc de riu americà (</a:t>
            </a:r>
            <a:r>
              <a:rPr lang="ca-ES" sz="1200" i="1" kern="1200" dirty="0" err="1" smtClean="0">
                <a:solidFill>
                  <a:schemeClr val="tx1"/>
                </a:solidFill>
                <a:latin typeface="+mn-lt"/>
                <a:ea typeface="+mn-ea"/>
                <a:cs typeface="+mn-cs"/>
              </a:rPr>
              <a:t>Procambarus</a:t>
            </a:r>
            <a:r>
              <a:rPr lang="ca-ES" sz="1200" i="1" kern="1200" dirty="0" smtClean="0">
                <a:solidFill>
                  <a:schemeClr val="tx1"/>
                </a:solidFill>
                <a:latin typeface="+mn-lt"/>
                <a:ea typeface="+mn-ea"/>
                <a:cs typeface="+mn-cs"/>
              </a:rPr>
              <a:t> </a:t>
            </a:r>
            <a:r>
              <a:rPr lang="ca-ES" sz="1200" i="1" kern="1200" dirty="0" err="1" smtClean="0">
                <a:solidFill>
                  <a:schemeClr val="tx1"/>
                </a:solidFill>
                <a:latin typeface="+mn-lt"/>
                <a:ea typeface="+mn-ea"/>
                <a:cs typeface="+mn-cs"/>
              </a:rPr>
              <a:t>clarkii</a:t>
            </a:r>
            <a:r>
              <a:rPr lang="ca-ES" sz="1200" kern="1200" dirty="0" smtClean="0">
                <a:solidFill>
                  <a:schemeClr val="tx1"/>
                </a:solidFill>
                <a:latin typeface="+mn-lt"/>
                <a:ea typeface="+mn-ea"/>
                <a:cs typeface="+mn-cs"/>
              </a:rPr>
              <a:t>). Aquests animals són portadors de la malaltia però sembla que no els afecta greument. Ara bé si comparteix hàbitat amb el cranc de riu ibèric (</a:t>
            </a:r>
            <a:r>
              <a:rPr lang="ca-ES" sz="1200" kern="1200" dirty="0" err="1" smtClean="0">
                <a:solidFill>
                  <a:schemeClr val="tx1"/>
                </a:solidFill>
                <a:latin typeface="+mn-lt"/>
                <a:ea typeface="+mn-ea"/>
                <a:cs typeface="+mn-cs"/>
              </a:rPr>
              <a:t>Austropotamobius</a:t>
            </a:r>
            <a:r>
              <a:rPr lang="ca-ES" sz="1200" kern="1200" dirty="0" smtClean="0">
                <a:solidFill>
                  <a:schemeClr val="tx1"/>
                </a:solidFill>
                <a:latin typeface="+mn-lt"/>
                <a:ea typeface="+mn-ea"/>
                <a:cs typeface="+mn-cs"/>
              </a:rPr>
              <a:t> </a:t>
            </a:r>
            <a:r>
              <a:rPr lang="ca-ES" sz="1200" kern="1200" dirty="0" err="1" smtClean="0">
                <a:solidFill>
                  <a:schemeClr val="tx1"/>
                </a:solidFill>
                <a:latin typeface="+mn-lt"/>
                <a:ea typeface="+mn-ea"/>
                <a:cs typeface="+mn-cs"/>
              </a:rPr>
              <a:t>pallipes</a:t>
            </a:r>
            <a:r>
              <a:rPr lang="ca-ES" sz="1200" kern="1200" dirty="0" smtClean="0">
                <a:solidFill>
                  <a:schemeClr val="tx1"/>
                </a:solidFill>
                <a:latin typeface="+mn-lt"/>
                <a:ea typeface="+mn-ea"/>
                <a:cs typeface="+mn-cs"/>
              </a:rPr>
              <a:t>) i li transmet la malaltia, que si que resulta mortal per a aquests crancs que no han desenvolupat encara immunitat, ja que fa poc temps que hi estan en contacte.</a:t>
            </a:r>
            <a:endParaRPr lang="es-ES" sz="1200" kern="1200" dirty="0" smtClean="0">
              <a:solidFill>
                <a:schemeClr val="tx1"/>
              </a:solidFill>
              <a:latin typeface="+mn-lt"/>
              <a:ea typeface="+mn-ea"/>
              <a:cs typeface="+mn-cs"/>
            </a:endParaRPr>
          </a:p>
          <a:p>
            <a:r>
              <a:rPr lang="ca-ES" sz="1200" kern="1200" dirty="0" smtClean="0">
                <a:solidFill>
                  <a:schemeClr val="tx1"/>
                </a:solidFill>
                <a:latin typeface="+mn-lt"/>
                <a:ea typeface="+mn-ea"/>
                <a:cs typeface="+mn-cs"/>
              </a:rPr>
              <a:t>La </a:t>
            </a:r>
            <a:r>
              <a:rPr lang="ca-ES" sz="1200" kern="1200" dirty="0" err="1" smtClean="0">
                <a:solidFill>
                  <a:schemeClr val="tx1"/>
                </a:solidFill>
                <a:latin typeface="+mn-lt"/>
                <a:ea typeface="+mn-ea"/>
                <a:cs typeface="+mn-cs"/>
              </a:rPr>
              <a:t>quitridiomicosi</a:t>
            </a:r>
            <a:r>
              <a:rPr lang="ca-ES" sz="1200" kern="1200" dirty="0" smtClean="0">
                <a:solidFill>
                  <a:schemeClr val="tx1"/>
                </a:solidFill>
                <a:latin typeface="+mn-lt"/>
                <a:ea typeface="+mn-ea"/>
                <a:cs typeface="+mn-cs"/>
              </a:rPr>
              <a:t>: malaltia provocada per un fong i que afecta diverses espècies d’amfibis (granotes, salamandres i tritons). Es creu que és originari del sud est d’Àsia però avui en dia s’ha estès per tots els continents a través del comerç d’animals exòtics. El fong infecta la pell dels amfibis i els pot provocar la mort. En alguns indrets d’Europa s’han detectat morts massives que han fet desaparèixer poblacions senceres de salamandres. Consulteu el </a:t>
            </a:r>
            <a:r>
              <a:rPr lang="ca-ES" sz="1200" u="sng" kern="1200" dirty="0" smtClean="0">
                <a:solidFill>
                  <a:schemeClr val="tx1"/>
                </a:solidFill>
                <a:latin typeface="+mn-lt"/>
                <a:ea typeface="+mn-ea"/>
                <a:cs typeface="+mn-cs"/>
                <a:hlinkClick r:id="rId4"/>
              </a:rPr>
              <a:t>TRÍPTIC</a:t>
            </a:r>
            <a:r>
              <a:rPr lang="ca-ES" sz="1200" kern="1200" dirty="0" smtClean="0">
                <a:solidFill>
                  <a:schemeClr val="tx1"/>
                </a:solidFill>
                <a:latin typeface="+mn-lt"/>
                <a:ea typeface="+mn-ea"/>
                <a:cs typeface="+mn-cs"/>
              </a:rPr>
              <a:t>.</a:t>
            </a:r>
            <a:endParaRPr lang="es-ES" sz="1200" kern="1200" dirty="0" smtClean="0">
              <a:solidFill>
                <a:schemeClr val="tx1"/>
              </a:solidFill>
              <a:latin typeface="+mn-lt"/>
              <a:ea typeface="+mn-ea"/>
              <a:cs typeface="+mn-cs"/>
            </a:endParaRPr>
          </a:p>
          <a:p>
            <a:r>
              <a:rPr lang="ca-ES" sz="1200" kern="1200" dirty="0" smtClean="0">
                <a:solidFill>
                  <a:schemeClr val="tx1"/>
                </a:solidFill>
                <a:latin typeface="+mn-lt"/>
                <a:ea typeface="+mn-ea"/>
                <a:cs typeface="+mn-cs"/>
              </a:rPr>
              <a:t>Per tot això, quan fem les inspeccions de Projecte Rius hem d’aplicar un protocol de </a:t>
            </a:r>
            <a:r>
              <a:rPr lang="ca-ES" sz="1200" kern="1200" dirty="0" err="1" smtClean="0">
                <a:solidFill>
                  <a:schemeClr val="tx1"/>
                </a:solidFill>
                <a:latin typeface="+mn-lt"/>
                <a:ea typeface="+mn-ea"/>
                <a:cs typeface="+mn-cs"/>
              </a:rPr>
              <a:t>bioseguretat</a:t>
            </a:r>
            <a:r>
              <a:rPr lang="ca-ES" sz="1200" kern="1200" dirty="0" smtClean="0">
                <a:solidFill>
                  <a:schemeClr val="tx1"/>
                </a:solidFill>
                <a:latin typeface="+mn-lt"/>
                <a:ea typeface="+mn-ea"/>
                <a:cs typeface="+mn-cs"/>
              </a:rPr>
              <a:t>. És senzill i evitarà que accidentalment traslladem amb nosaltres llavors, espores, ous o qualsevol resta de d’éssers vius d’un lloc a un altre. És molt important que desinfecteu els salabrets, les safates, les lupes, les botes d’aigua i fins i tot les soles de les sabates si heu estat trepitjant l’aigua amb calçat de carrer.</a:t>
            </a:r>
            <a:endParaRPr lang="es-ES" sz="1200" kern="1200" dirty="0" smtClean="0">
              <a:solidFill>
                <a:schemeClr val="tx1"/>
              </a:solidFill>
              <a:latin typeface="+mn-lt"/>
              <a:ea typeface="+mn-ea"/>
              <a:cs typeface="+mn-cs"/>
            </a:endParaRPr>
          </a:p>
          <a:p>
            <a:r>
              <a:rPr lang="ca-ES" sz="1200" kern="1200" dirty="0" smtClean="0">
                <a:solidFill>
                  <a:schemeClr val="tx1"/>
                </a:solidFill>
                <a:latin typeface="+mn-lt"/>
                <a:ea typeface="+mn-ea"/>
                <a:cs typeface="+mn-cs"/>
              </a:rPr>
              <a:t>Com ho fem?</a:t>
            </a:r>
            <a:endParaRPr lang="es-ES" sz="1200" kern="1200" dirty="0" smtClean="0">
              <a:solidFill>
                <a:schemeClr val="tx1"/>
              </a:solidFill>
              <a:latin typeface="+mn-lt"/>
              <a:ea typeface="+mn-ea"/>
              <a:cs typeface="+mn-cs"/>
            </a:endParaRPr>
          </a:p>
          <a:p>
            <a:r>
              <a:rPr lang="ca-ES" sz="1200" kern="1200" dirty="0" smtClean="0">
                <a:solidFill>
                  <a:schemeClr val="tx1"/>
                </a:solidFill>
                <a:latin typeface="+mn-lt"/>
                <a:ea typeface="+mn-ea"/>
                <a:cs typeface="+mn-cs"/>
              </a:rPr>
              <a:t>Hi ha diferents productes que ens serviran per eliminar eficaçment qualsevol resta biològica del material. Podeu utilitzar l’alcohol ( com a mínim de 70º) o el lleixiu, productes fàcils de trobar.  Es tracta de ruixar  o submergir el material amb el producte. L’alcohol el podeu deixar evaporar, en el cas del lleixiu després de deixar-lo actuar 5 minuts haureu d’esbandir el material amb aigua. Després d’això, si és possible, deixeu assecar el material al sol. Més informació al </a:t>
            </a:r>
            <a:r>
              <a:rPr lang="ca-ES" sz="1200" u="sng" kern="1200" dirty="0" smtClean="0">
                <a:solidFill>
                  <a:schemeClr val="tx1"/>
                </a:solidFill>
                <a:latin typeface="+mn-lt"/>
                <a:ea typeface="+mn-ea"/>
                <a:cs typeface="+mn-cs"/>
                <a:hlinkClick r:id="rId5"/>
              </a:rPr>
              <a:t>MANUAL D’INSPECCIÓ</a:t>
            </a:r>
            <a:r>
              <a:rPr lang="ca-ES" sz="1200" kern="1200" dirty="0" smtClean="0">
                <a:solidFill>
                  <a:schemeClr val="tx1"/>
                </a:solidFill>
                <a:latin typeface="+mn-lt"/>
                <a:ea typeface="+mn-ea"/>
                <a:cs typeface="+mn-cs"/>
              </a:rPr>
              <a:t>.</a:t>
            </a:r>
            <a:endParaRPr lang="es-ES" sz="1200" kern="1200" dirty="0" smtClean="0">
              <a:solidFill>
                <a:schemeClr val="tx1"/>
              </a:solidFill>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693068D0-6D1E-40D4-922C-B9B5EC27CA00}" type="slidenum">
              <a:rPr lang="ca-ES" smtClean="0"/>
              <a:pPr/>
              <a:t>23</a:t>
            </a:fld>
            <a:endParaRPr lang="ca-E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lstStyle/>
          <a:p>
            <a:endParaRPr lang="ca-ES" dirty="0"/>
          </a:p>
        </p:txBody>
      </p:sp>
      <p:sp>
        <p:nvSpPr>
          <p:cNvPr id="4" name="3 Marcador de número de diapositiva"/>
          <p:cNvSpPr>
            <a:spLocks noGrp="1"/>
          </p:cNvSpPr>
          <p:nvPr>
            <p:ph type="sldNum" sz="quarter" idx="10"/>
          </p:nvPr>
        </p:nvSpPr>
        <p:spPr/>
        <p:txBody>
          <a:bodyPr/>
          <a:lstStyle/>
          <a:p>
            <a:fld id="{693068D0-6D1E-40D4-922C-B9B5EC27CA00}" type="slidenum">
              <a:rPr lang="ca-ES" smtClean="0"/>
              <a:pPr/>
              <a:t>24</a:t>
            </a:fld>
            <a:endParaRPr lang="ca-ES"/>
          </a:p>
        </p:txBody>
      </p:sp>
    </p:spTree>
    <p:extLst>
      <p:ext uri="{BB962C8B-B14F-4D97-AF65-F5344CB8AC3E}">
        <p14:creationId xmlns:p14="http://schemas.microsoft.com/office/powerpoint/2010/main" val="2724567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lstStyle/>
          <a:p>
            <a:r>
              <a:rPr lang="ca-ES" dirty="0"/>
              <a:t>Entreu</a:t>
            </a:r>
            <a:r>
              <a:rPr lang="ca-ES" baseline="0" dirty="0"/>
              <a:t> al web de projecte rius www.projecterius.cat i feu clic a l’apartat ENTREU DADES.</a:t>
            </a:r>
          </a:p>
          <a:p>
            <a:r>
              <a:rPr lang="ca-ES" baseline="0" dirty="0"/>
              <a:t>Us demanarà un nom d’usuari i clau d’accés, son les dades que us vam fer arribar quan veu donar d’alta el grup. En cas que no les trobeu contacteu amb nosaltres i us les tornarem a facilitar.</a:t>
            </a:r>
            <a:endParaRPr lang="ca-ES" dirty="0"/>
          </a:p>
        </p:txBody>
      </p:sp>
      <p:sp>
        <p:nvSpPr>
          <p:cNvPr id="4" name="3 Marcador de número de diapositiva"/>
          <p:cNvSpPr>
            <a:spLocks noGrp="1"/>
          </p:cNvSpPr>
          <p:nvPr>
            <p:ph type="sldNum" sz="quarter" idx="10"/>
          </p:nvPr>
        </p:nvSpPr>
        <p:spPr/>
        <p:txBody>
          <a:bodyPr/>
          <a:lstStyle/>
          <a:p>
            <a:fld id="{693068D0-6D1E-40D4-922C-B9B5EC27CA00}" type="slidenum">
              <a:rPr lang="ca-ES" smtClean="0"/>
              <a:pPr/>
              <a:t>26</a:t>
            </a:fld>
            <a:endParaRPr lang="ca-ES"/>
          </a:p>
        </p:txBody>
      </p:sp>
    </p:spTree>
    <p:extLst>
      <p:ext uri="{BB962C8B-B14F-4D97-AF65-F5344CB8AC3E}">
        <p14:creationId xmlns:p14="http://schemas.microsoft.com/office/powerpoint/2010/main" val="18625936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lstStyle/>
          <a:p>
            <a:r>
              <a:rPr lang="ca-ES" dirty="0"/>
              <a:t>Per tancar la sessió de l’enviament de dades us proposem que dediqueu una estona a valorar els vostres resultats. No només interpretar què vol dir allò que heu detectat en aquesta inspecció sinó comparar els</a:t>
            </a:r>
            <a:r>
              <a:rPr lang="ca-ES" baseline="0" dirty="0"/>
              <a:t> resultats amb els d’altres anys o bé amb altres punts propers.</a:t>
            </a:r>
            <a:endParaRPr lang="ca-ES" dirty="0"/>
          </a:p>
        </p:txBody>
      </p:sp>
      <p:sp>
        <p:nvSpPr>
          <p:cNvPr id="4" name="3 Marcador de número de diapositiva"/>
          <p:cNvSpPr>
            <a:spLocks noGrp="1"/>
          </p:cNvSpPr>
          <p:nvPr>
            <p:ph type="sldNum" sz="quarter" idx="10"/>
          </p:nvPr>
        </p:nvSpPr>
        <p:spPr/>
        <p:txBody>
          <a:bodyPr/>
          <a:lstStyle/>
          <a:p>
            <a:fld id="{693068D0-6D1E-40D4-922C-B9B5EC27CA00}" type="slidenum">
              <a:rPr lang="ca-ES" smtClean="0"/>
              <a:pPr/>
              <a:t>29</a:t>
            </a:fld>
            <a:endParaRPr lang="ca-ES"/>
          </a:p>
        </p:txBody>
      </p:sp>
    </p:spTree>
    <p:extLst>
      <p:ext uri="{BB962C8B-B14F-4D97-AF65-F5344CB8AC3E}">
        <p14:creationId xmlns:p14="http://schemas.microsoft.com/office/powerpoint/2010/main" val="32237830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lstStyle/>
          <a:p>
            <a:endParaRPr lang="ca-ES" dirty="0"/>
          </a:p>
        </p:txBody>
      </p:sp>
      <p:sp>
        <p:nvSpPr>
          <p:cNvPr id="4" name="3 Marcador de número de diapositiva"/>
          <p:cNvSpPr>
            <a:spLocks noGrp="1"/>
          </p:cNvSpPr>
          <p:nvPr>
            <p:ph type="sldNum" sz="quarter" idx="10"/>
          </p:nvPr>
        </p:nvSpPr>
        <p:spPr/>
        <p:txBody>
          <a:bodyPr/>
          <a:lstStyle/>
          <a:p>
            <a:fld id="{693068D0-6D1E-40D4-922C-B9B5EC27CA00}" type="slidenum">
              <a:rPr lang="ca-ES" smtClean="0"/>
              <a:pPr/>
              <a:t>30</a:t>
            </a:fld>
            <a:endParaRPr lang="ca-ES"/>
          </a:p>
        </p:txBody>
      </p:sp>
    </p:spTree>
    <p:extLst>
      <p:ext uri="{BB962C8B-B14F-4D97-AF65-F5344CB8AC3E}">
        <p14:creationId xmlns:p14="http://schemas.microsoft.com/office/powerpoint/2010/main" val="17484870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p:txBody>
          <a:bodyPr/>
          <a:lstStyle/>
          <a:p>
            <a:pPr defTabSz="892442">
              <a:defRPr/>
            </a:pPr>
            <a:fld id="{798D4500-B375-418B-9941-4DBE7662E6C0}" type="slidenum">
              <a:rPr lang="ca-ES" smtClean="0">
                <a:latin typeface="Arial" charset="0"/>
              </a:rPr>
              <a:pPr defTabSz="892442">
                <a:defRPr/>
              </a:pPr>
              <a:t>31</a:t>
            </a:fld>
            <a:endParaRPr lang="ca-ES">
              <a:latin typeface="Arial" charset="0"/>
            </a:endParaRPr>
          </a:p>
        </p:txBody>
      </p:sp>
      <p:sp>
        <p:nvSpPr>
          <p:cNvPr id="49155" name="Rectangle 2"/>
          <p:cNvSpPr>
            <a:spLocks noGrp="1" noRot="1" noChangeAspect="1" noChangeArrowheads="1" noTextEdit="1"/>
          </p:cNvSpPr>
          <p:nvPr>
            <p:ph type="sldImg"/>
          </p:nvPr>
        </p:nvSpPr>
        <p:spPr>
          <a:xfrm>
            <a:off x="917575" y="744538"/>
            <a:ext cx="4641850" cy="3481387"/>
          </a:xfrm>
          <a:ln/>
        </p:spPr>
      </p:sp>
      <p:sp>
        <p:nvSpPr>
          <p:cNvPr id="49156" name="Rectangle 3"/>
          <p:cNvSpPr>
            <a:spLocks noGrp="1" noChangeArrowheads="1"/>
          </p:cNvSpPr>
          <p:nvPr>
            <p:ph type="body" idx="1"/>
          </p:nvPr>
        </p:nvSpPr>
        <p:spPr>
          <a:xfrm>
            <a:off x="662533" y="4387256"/>
            <a:ext cx="5832648" cy="5400600"/>
          </a:xfrm>
          <a:noFill/>
          <a:ln/>
        </p:spPr>
        <p:txBody>
          <a:bodyPr/>
          <a:lstStyle/>
          <a:p>
            <a:pPr algn="just" eaLnBrk="1" hangingPunct="1"/>
            <a:r>
              <a:rPr lang="ca-ES" noProof="0" dirty="0"/>
              <a:t>En el marc del Servei Comunitari, a</a:t>
            </a:r>
            <a:r>
              <a:rPr lang="ca-ES" baseline="0" noProof="0" dirty="0"/>
              <a:t>part de participar en el Projecte Rius, cal que els alumnes puguin fer un pas més i desenvolupar una acció encaminada a la millora de l’entorn fluvial o a la sensibilització de la resta de la població. Aquesta acció ha de partir d’un anàlisis de les necessitats concretes a nivell local.</a:t>
            </a:r>
          </a:p>
          <a:p>
            <a:pPr algn="just" eaLnBrk="1" hangingPunct="1"/>
            <a:endParaRPr lang="ca-ES" baseline="0" noProof="0" dirty="0"/>
          </a:p>
          <a:p>
            <a:pPr algn="just" eaLnBrk="1" hangingPunct="1"/>
            <a:r>
              <a:rPr lang="ca-ES" baseline="0" noProof="0" dirty="0"/>
              <a:t>Per tal de dinamitzar el debat podeu introduir algunes de les principals amenaces que pateixen els rius i les zones humides al món i també a Catalunya. Entre elles trobem:</a:t>
            </a:r>
          </a:p>
          <a:p>
            <a:pPr marL="171450" indent="-171450" algn="just" eaLnBrk="1" hangingPunct="1">
              <a:buFontTx/>
              <a:buChar char="-"/>
            </a:pPr>
            <a:r>
              <a:rPr lang="ca-ES" baseline="0" noProof="0" dirty="0"/>
              <a:t>La fragmentació i regulació de cabals</a:t>
            </a:r>
          </a:p>
          <a:p>
            <a:pPr marL="171450" indent="-171450" algn="just" eaLnBrk="1" hangingPunct="1">
              <a:buFontTx/>
              <a:buChar char="-"/>
            </a:pPr>
            <a:r>
              <a:rPr lang="ca-ES" baseline="0" noProof="0" dirty="0"/>
              <a:t>La sobreexplotació de rius i aqüífers</a:t>
            </a:r>
          </a:p>
          <a:p>
            <a:pPr marL="171450" indent="-171450" algn="just" eaLnBrk="1" hangingPunct="1">
              <a:buFontTx/>
              <a:buChar char="-"/>
            </a:pPr>
            <a:r>
              <a:rPr lang="ca-ES" baseline="0" noProof="0" dirty="0"/>
              <a:t>Contaminació</a:t>
            </a:r>
          </a:p>
          <a:p>
            <a:pPr marL="171450" indent="-171450" algn="just" eaLnBrk="1" hangingPunct="1">
              <a:buFontTx/>
              <a:buChar char="-"/>
            </a:pPr>
            <a:r>
              <a:rPr lang="ca-ES" baseline="0" noProof="0" dirty="0"/>
              <a:t>Desforestació i pèrdua d’hàbitats</a:t>
            </a:r>
          </a:p>
          <a:p>
            <a:pPr marL="171450" indent="-171450" algn="just" eaLnBrk="1" hangingPunct="1">
              <a:buFontTx/>
              <a:buChar char="-"/>
            </a:pPr>
            <a:r>
              <a:rPr lang="ca-ES" baseline="0" noProof="0" dirty="0"/>
              <a:t>Introducció d’espècies exòtiques</a:t>
            </a:r>
          </a:p>
          <a:p>
            <a:pPr marL="171450" indent="-171450" algn="just" eaLnBrk="1" hangingPunct="1">
              <a:buFontTx/>
              <a:buChar char="-"/>
            </a:pPr>
            <a:r>
              <a:rPr lang="ca-ES" baseline="0" noProof="0" dirty="0"/>
              <a:t>Canvi climàtic</a:t>
            </a:r>
          </a:p>
          <a:p>
            <a:pPr marL="171450" indent="-171450" algn="just" eaLnBrk="1" hangingPunct="1">
              <a:buFontTx/>
              <a:buChar char="-"/>
            </a:pPr>
            <a:endParaRPr lang="ca-ES" baseline="0" noProof="0" dirty="0"/>
          </a:p>
          <a:p>
            <a:pPr marL="0" indent="0" algn="just" eaLnBrk="1" hangingPunct="1">
              <a:buFontTx/>
              <a:buNone/>
            </a:pPr>
            <a:r>
              <a:rPr lang="ca-ES" baseline="0" noProof="0" dirty="0"/>
              <a:t>Així identificarem quines d’aquestes problemàtiques trobem al nostre territori i els fronts que resulten més interessants per als alumnes. Això ens permetrà enfocar una mica més quin tipus d’accions podrien dur a terme.</a:t>
            </a:r>
          </a:p>
          <a:p>
            <a:pPr marL="0" indent="0" algn="just" eaLnBrk="1" hangingPunct="1">
              <a:buFontTx/>
              <a:buNone/>
            </a:pPr>
            <a:endParaRPr lang="ca-ES" baseline="0" noProof="0" dirty="0"/>
          </a:p>
          <a:p>
            <a:pPr marL="0" indent="0" algn="just" eaLnBrk="1" hangingPunct="1">
              <a:buFontTx/>
              <a:buNone/>
            </a:pPr>
            <a:r>
              <a:rPr lang="ca-ES" baseline="0" noProof="0" dirty="0"/>
              <a:t>En el marc del Projecte Rius també fa anys que apostem per engrescar als voluntaris a prendre partit més enllà de les inspeccions, és el que anomenem l’adopció del riu. El nostre web podeu consultar el manual d’adopció de rius, que us pot ajudar a plantejar accions. </a:t>
            </a:r>
          </a:p>
          <a:p>
            <a:pPr marL="0" indent="0" algn="just" eaLnBrk="1" hangingPunct="1">
              <a:buFontTx/>
              <a:buNone/>
            </a:pPr>
            <a:endParaRPr lang="ca-ES" baseline="0" noProof="0" dirty="0"/>
          </a:p>
          <a:p>
            <a:pPr marL="0" indent="0" algn="just" eaLnBrk="1" hangingPunct="1">
              <a:buFontTx/>
              <a:buNone/>
            </a:pPr>
            <a:r>
              <a:rPr lang="ca-ES" baseline="0" noProof="0" dirty="0"/>
              <a:t>A continuació és recomanable dedicar un espai a valorar de quines habilitats, eines i interessos disposen els alumnes. Quin és el seu punt fort per tal d’incidir en la resta de la societat. Podem planificar una activitat en que tots els alumnes tinguin el mateix paper per treballar la cooperació i la transversalitat o formar grups de treball en que cada un aporti segons els seus punts forts.</a:t>
            </a:r>
          </a:p>
          <a:p>
            <a:pPr marL="0" indent="0" algn="just" eaLnBrk="1" hangingPunct="1">
              <a:buFontTx/>
              <a:buNone/>
            </a:pPr>
            <a:r>
              <a:rPr lang="ca-ES" baseline="0" noProof="0" dirty="0"/>
              <a:t>Els mitjans que utilitzem també seran claus. Un petit documental per difondre en xarxes socials, un </a:t>
            </a:r>
            <a:r>
              <a:rPr lang="ca-ES" baseline="0" noProof="0" dirty="0" err="1"/>
              <a:t>blog</a:t>
            </a:r>
            <a:r>
              <a:rPr lang="ca-ES" baseline="0" noProof="0" dirty="0"/>
              <a:t>  o un programa de ràdio local poden ser escenaris engrescadors!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lstStyle/>
          <a:p>
            <a:r>
              <a:rPr lang="ca-ES" dirty="0"/>
              <a:t>Demaneu als alumnes que pensin en canals de comunicació</a:t>
            </a:r>
            <a:r>
              <a:rPr lang="ca-ES" baseline="0" dirty="0"/>
              <a:t> on poden accedir i en quins se senten més còmodes. Actualment tenim moltes facilitats a l’hora de crear continguts i difondre’ls!</a:t>
            </a:r>
            <a:endParaRPr lang="ca-ES" dirty="0"/>
          </a:p>
        </p:txBody>
      </p:sp>
      <p:sp>
        <p:nvSpPr>
          <p:cNvPr id="4" name="3 Marcador de número de diapositiva"/>
          <p:cNvSpPr>
            <a:spLocks noGrp="1"/>
          </p:cNvSpPr>
          <p:nvPr>
            <p:ph type="sldNum" sz="quarter" idx="10"/>
          </p:nvPr>
        </p:nvSpPr>
        <p:spPr/>
        <p:txBody>
          <a:bodyPr/>
          <a:lstStyle/>
          <a:p>
            <a:fld id="{693068D0-6D1E-40D4-922C-B9B5EC27CA00}" type="slidenum">
              <a:rPr lang="ca-ES" smtClean="0"/>
              <a:pPr/>
              <a:t>32</a:t>
            </a:fld>
            <a:endParaRPr lang="ca-ES"/>
          </a:p>
        </p:txBody>
      </p:sp>
    </p:spTree>
    <p:extLst>
      <p:ext uri="{BB962C8B-B14F-4D97-AF65-F5344CB8AC3E}">
        <p14:creationId xmlns:p14="http://schemas.microsoft.com/office/powerpoint/2010/main" val="23450022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lstStyle/>
          <a:p>
            <a:r>
              <a:rPr lang="ca-ES" dirty="0"/>
              <a:t>Us proposem que prepareu un full</a:t>
            </a:r>
            <a:r>
              <a:rPr lang="ca-ES" baseline="0" dirty="0"/>
              <a:t> d’embalar a mode de mural on els alumnes puguin anar construint un esquema i anotar les idees que vagin sorgint de la pluja d’idees. Podeu utilitzar una pissarra, però d’aquesta manera ells podran endur-se el mural i seguir treballant autònomament si cal.</a:t>
            </a:r>
          </a:p>
          <a:p>
            <a:endParaRPr lang="ca-ES" baseline="0" dirty="0"/>
          </a:p>
          <a:p>
            <a:r>
              <a:rPr lang="ca-ES" baseline="0" dirty="0"/>
              <a:t>Ajudeu-los a conduir el debat i anar anotant les idees a l’esquema. Al final hauran de prioritzar entre les idees sorgides i omplir la fitxa resum de la campanya que servirà de guia durant el desenvolupament d’aquesta. És important que tots vagin intervenint i que s’anotin totes les idees, tinguin més o menys suport. </a:t>
            </a:r>
          </a:p>
          <a:p>
            <a:endParaRPr lang="ca-E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ca-ES" b="0" baseline="0" dirty="0"/>
              <a:t>FITXA RESUM AQUÍ: </a:t>
            </a:r>
            <a:r>
              <a:rPr lang="ca-ES" b="1" dirty="0"/>
              <a:t>https://drive.google.com/file/d/1qRdnv-wzDwrkGNu-FY99NNm4v5bW8a2n/view?usp=sharing </a:t>
            </a:r>
          </a:p>
          <a:p>
            <a:endParaRPr lang="ca-ES" dirty="0"/>
          </a:p>
        </p:txBody>
      </p:sp>
      <p:sp>
        <p:nvSpPr>
          <p:cNvPr id="4" name="3 Marcador de número de diapositiva"/>
          <p:cNvSpPr>
            <a:spLocks noGrp="1"/>
          </p:cNvSpPr>
          <p:nvPr>
            <p:ph type="sldNum" sz="quarter" idx="10"/>
          </p:nvPr>
        </p:nvSpPr>
        <p:spPr/>
        <p:txBody>
          <a:bodyPr/>
          <a:lstStyle/>
          <a:p>
            <a:fld id="{693068D0-6D1E-40D4-922C-B9B5EC27CA00}" type="slidenum">
              <a:rPr lang="ca-ES" smtClean="0"/>
              <a:pPr/>
              <a:t>33</a:t>
            </a:fld>
            <a:endParaRPr lang="ca-ES"/>
          </a:p>
        </p:txBody>
      </p:sp>
    </p:spTree>
    <p:extLst>
      <p:ext uri="{BB962C8B-B14F-4D97-AF65-F5344CB8AC3E}">
        <p14:creationId xmlns:p14="http://schemas.microsoft.com/office/powerpoint/2010/main" val="2441618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a:xfrm>
            <a:off x="679768" y="4715154"/>
            <a:ext cx="5438140" cy="2048365"/>
          </a:xfrm>
        </p:spPr>
        <p:txBody>
          <a:bodyPr/>
          <a:lstStyle/>
          <a:p>
            <a:pPr algn="just"/>
            <a:r>
              <a:rPr lang="ca-ES" b="0" dirty="0">
                <a:latin typeface="+mj-lt"/>
              </a:rPr>
              <a:t>Durant</a:t>
            </a:r>
            <a:r>
              <a:rPr lang="ca-ES" b="0" baseline="0" dirty="0">
                <a:latin typeface="+mj-lt"/>
              </a:rPr>
              <a:t> els darrers cursos s’han fet proves pilot de projectes de servei comunitari per preparar la seva entrada en vigor com a contingut obligatori dins el currículum de 3r i 4t d’ESO. Podeu consultar els models transferibles que s’han anat generant al web: http://xtec.gencat.cat/ca/comunitat/serveicomunitari/modelstransferibles/</a:t>
            </a:r>
          </a:p>
          <a:p>
            <a:pPr algn="just"/>
            <a:endParaRPr lang="ca-ES" b="0" dirty="0">
              <a:latin typeface="+mj-lt"/>
            </a:endParaRPr>
          </a:p>
          <a:p>
            <a:pPr algn="just"/>
            <a:r>
              <a:rPr lang="ca-ES" b="0" dirty="0">
                <a:latin typeface="+mj-lt"/>
              </a:rPr>
              <a:t>Veureu que hi ha propostes que van des de l’</a:t>
            </a:r>
            <a:r>
              <a:rPr lang="ca-ES" b="1" dirty="0">
                <a:latin typeface="+mj-lt"/>
              </a:rPr>
              <a:t>acompanyament a l'escolarització</a:t>
            </a:r>
            <a:r>
              <a:rPr lang="ca-ES" b="0" baseline="0" dirty="0">
                <a:latin typeface="+mj-lt"/>
              </a:rPr>
              <a:t> i </a:t>
            </a:r>
            <a:r>
              <a:rPr lang="ca-ES" b="0" i="0" dirty="0">
                <a:latin typeface="+mj-lt"/>
              </a:rPr>
              <a:t>l’</a:t>
            </a:r>
            <a:r>
              <a:rPr lang="ca-ES" b="1" i="0" dirty="0">
                <a:latin typeface="+mj-lt"/>
              </a:rPr>
              <a:t>i</a:t>
            </a:r>
            <a:r>
              <a:rPr lang="ca-ES" b="1" dirty="0">
                <a:latin typeface="+mj-lt"/>
              </a:rPr>
              <a:t>ntercanvi generacional</a:t>
            </a:r>
            <a:r>
              <a:rPr lang="ca-ES" b="0" baseline="0" dirty="0">
                <a:latin typeface="+mj-lt"/>
              </a:rPr>
              <a:t> fins al </a:t>
            </a:r>
            <a:r>
              <a:rPr lang="ca-ES" b="1" baseline="0" dirty="0">
                <a:latin typeface="+mj-lt"/>
              </a:rPr>
              <a:t>medi ambient </a:t>
            </a:r>
            <a:r>
              <a:rPr lang="ca-ES" b="0" baseline="0" dirty="0">
                <a:latin typeface="+mj-lt"/>
              </a:rPr>
              <a:t>o la </a:t>
            </a:r>
            <a:r>
              <a:rPr lang="ca-ES" b="1" baseline="0" dirty="0">
                <a:latin typeface="+mj-lt"/>
              </a:rPr>
              <a:t>solidaritat i</a:t>
            </a:r>
            <a:r>
              <a:rPr lang="ca-ES" b="0" baseline="0" dirty="0">
                <a:latin typeface="+mj-lt"/>
              </a:rPr>
              <a:t> </a:t>
            </a:r>
            <a:r>
              <a:rPr lang="ca-ES" b="1" baseline="0" dirty="0">
                <a:latin typeface="+mj-lt"/>
              </a:rPr>
              <a:t>cooperació.</a:t>
            </a:r>
          </a:p>
          <a:p>
            <a:pPr algn="just"/>
            <a:endParaRPr lang="ca-ES" b="1" baseline="0" dirty="0">
              <a:latin typeface="+mj-lt"/>
            </a:endParaRPr>
          </a:p>
          <a:p>
            <a:pPr algn="just"/>
            <a:r>
              <a:rPr lang="ca-ES" b="0" baseline="0" dirty="0">
                <a:latin typeface="+mj-lt"/>
              </a:rPr>
              <a:t>En realitat es pot generar un projecte de servei comunitari vinculat a qualsevol tema i àmbit. El més important és que els alumnes es preguntin què poden fer ells, com a ciutadans actius, pel bé del seu entorn social o natural. </a:t>
            </a:r>
          </a:p>
          <a:p>
            <a:endParaRPr lang="ca-ES" sz="1200" b="1" baseline="0" dirty="0">
              <a:solidFill>
                <a:srgbClr val="45637A"/>
              </a:solidFill>
              <a:latin typeface="Century Gothic" pitchFamily="34" charset="0"/>
            </a:endParaRPr>
          </a:p>
          <a:p>
            <a:endParaRPr lang="ca-ES" sz="1200" dirty="0">
              <a:solidFill>
                <a:srgbClr val="45637A"/>
              </a:solidFill>
              <a:latin typeface="Century Gothic" pitchFamily="34" charset="0"/>
            </a:endParaRPr>
          </a:p>
          <a:p>
            <a:endParaRPr lang="ca-ES" dirty="0"/>
          </a:p>
        </p:txBody>
      </p:sp>
      <p:sp>
        <p:nvSpPr>
          <p:cNvPr id="4" name="3 Marcador de número de diapositiva"/>
          <p:cNvSpPr>
            <a:spLocks noGrp="1"/>
          </p:cNvSpPr>
          <p:nvPr>
            <p:ph type="sldNum" sz="quarter" idx="10"/>
          </p:nvPr>
        </p:nvSpPr>
        <p:spPr/>
        <p:txBody>
          <a:bodyPr/>
          <a:lstStyle/>
          <a:p>
            <a:fld id="{693068D0-6D1E-40D4-922C-B9B5EC27CA00}" type="slidenum">
              <a:rPr lang="ca-ES" smtClean="0"/>
              <a:pPr/>
              <a:t>3</a:t>
            </a:fld>
            <a:endParaRPr lang="ca-ES"/>
          </a:p>
        </p:txBody>
      </p:sp>
    </p:spTree>
    <p:extLst>
      <p:ext uri="{BB962C8B-B14F-4D97-AF65-F5344CB8AC3E}">
        <p14:creationId xmlns:p14="http://schemas.microsoft.com/office/powerpoint/2010/main" val="34140865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lstStyle/>
          <a:p>
            <a:endParaRPr lang="ca-ES" dirty="0"/>
          </a:p>
        </p:txBody>
      </p:sp>
      <p:sp>
        <p:nvSpPr>
          <p:cNvPr id="4" name="3 Marcador de número de diapositiva"/>
          <p:cNvSpPr>
            <a:spLocks noGrp="1"/>
          </p:cNvSpPr>
          <p:nvPr>
            <p:ph type="sldNum" sz="quarter" idx="10"/>
          </p:nvPr>
        </p:nvSpPr>
        <p:spPr/>
        <p:txBody>
          <a:bodyPr/>
          <a:lstStyle/>
          <a:p>
            <a:fld id="{693068D0-6D1E-40D4-922C-B9B5EC27CA00}" type="slidenum">
              <a:rPr lang="ca-ES" smtClean="0"/>
              <a:pPr/>
              <a:t>34</a:t>
            </a:fld>
            <a:endParaRPr lang="ca-ES"/>
          </a:p>
        </p:txBody>
      </p:sp>
    </p:spTree>
    <p:extLst>
      <p:ext uri="{BB962C8B-B14F-4D97-AF65-F5344CB8AC3E}">
        <p14:creationId xmlns:p14="http://schemas.microsoft.com/office/powerpoint/2010/main" val="9186242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lstStyle/>
          <a:p>
            <a:r>
              <a:rPr lang="ca-ES" dirty="0"/>
              <a:t>Per organitzar</a:t>
            </a:r>
            <a:r>
              <a:rPr lang="ca-ES" baseline="0" dirty="0"/>
              <a:t> una acció d’incidència directa caldrà consultar a l’Ajuntament si ens cal algun permís i buscar </a:t>
            </a:r>
            <a:r>
              <a:rPr lang="ca-ES" baseline="0" dirty="0" err="1"/>
              <a:t>aliançes</a:t>
            </a:r>
            <a:r>
              <a:rPr lang="ca-ES" baseline="0" dirty="0"/>
              <a:t> amb entitats locals, el propi ajuntament o altres actors. </a:t>
            </a:r>
          </a:p>
          <a:p>
            <a:endParaRPr lang="ca-ES" baseline="0" dirty="0"/>
          </a:p>
          <a:p>
            <a:r>
              <a:rPr lang="ca-ES" baseline="0" dirty="0"/>
              <a:t>Per tal d’organitzar l’activitat que els alumnes escullin descarregueu la </a:t>
            </a:r>
            <a:r>
              <a:rPr lang="ca-ES" b="1" baseline="0" dirty="0"/>
              <a:t>FITXA RESUM aquí</a:t>
            </a:r>
            <a:r>
              <a:rPr lang="ca-ES" baseline="0" dirty="0"/>
              <a:t>: https://drive.google.com/file/d/1O99kGC5XGxkQVhItJ5SB901nWvEGrBS0/view?usp=sharing </a:t>
            </a:r>
          </a:p>
          <a:p>
            <a:endParaRPr lang="ca-ES" baseline="0" dirty="0"/>
          </a:p>
          <a:p>
            <a:r>
              <a:rPr lang="ca-ES" baseline="0" dirty="0"/>
              <a:t>Una proposta senzilla és l’organització d’una activitat de recollida de deixalles en que els alumnes hagin de desenvolupar la comunicació de l’activitat per assegurar que vinguin participants. Aquell dia els mateixos alumnes s’encarregarien de fer una presentació de l’acte, explicar els resultats de l’anàlisi del riu i conduir la recollida de deixalles, assegurant que els residus es separen bé i procurant que els participants entenguin la importància de la tasca.</a:t>
            </a:r>
          </a:p>
          <a:p>
            <a:endParaRPr lang="ca-ES" baseline="0" dirty="0"/>
          </a:p>
        </p:txBody>
      </p:sp>
      <p:sp>
        <p:nvSpPr>
          <p:cNvPr id="4" name="3 Marcador de número de diapositiva"/>
          <p:cNvSpPr>
            <a:spLocks noGrp="1"/>
          </p:cNvSpPr>
          <p:nvPr>
            <p:ph type="sldNum" sz="quarter" idx="10"/>
          </p:nvPr>
        </p:nvSpPr>
        <p:spPr/>
        <p:txBody>
          <a:bodyPr/>
          <a:lstStyle/>
          <a:p>
            <a:fld id="{693068D0-6D1E-40D4-922C-B9B5EC27CA00}" type="slidenum">
              <a:rPr lang="ca-ES" smtClean="0"/>
              <a:pPr/>
              <a:t>36</a:t>
            </a:fld>
            <a:endParaRPr lang="ca-ES"/>
          </a:p>
        </p:txBody>
      </p:sp>
    </p:spTree>
    <p:extLst>
      <p:ext uri="{BB962C8B-B14F-4D97-AF65-F5344CB8AC3E}">
        <p14:creationId xmlns:p14="http://schemas.microsoft.com/office/powerpoint/2010/main" val="26080970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a-ES" baseline="0" dirty="0"/>
              <a:t>L’Agència Catalana de Residus organitza cada any la campanya </a:t>
            </a:r>
            <a:r>
              <a:rPr lang="ca-ES" baseline="0" dirty="0" err="1"/>
              <a:t>Let’s</a:t>
            </a:r>
            <a:r>
              <a:rPr lang="ca-ES" baseline="0" dirty="0"/>
              <a:t> </a:t>
            </a:r>
            <a:r>
              <a:rPr lang="ca-ES" baseline="0" dirty="0" err="1"/>
              <a:t>Clean</a:t>
            </a:r>
            <a:r>
              <a:rPr lang="ca-ES" baseline="0" dirty="0"/>
              <a:t> Up Europe, on us podeu apuntar per facilitar l’organització de l’activitat. Dins d’aquesta campanya es faciliten eines i recursos per a la comunicació, us envien material (guants, bosses i sacs) i aporten moltes dades i informació per a fer sensibilització als participants entorn al problema de les deixalles al medi ambient.</a:t>
            </a:r>
            <a:endParaRPr lang="ca-ES" dirty="0"/>
          </a:p>
          <a:p>
            <a:endParaRPr lang="ca-ES" dirty="0"/>
          </a:p>
          <a:p>
            <a:r>
              <a:rPr lang="ca-ES" dirty="0"/>
              <a:t>També podeu contactar amb l’organització</a:t>
            </a:r>
            <a:r>
              <a:rPr lang="ca-ES" baseline="0" dirty="0"/>
              <a:t> de la </a:t>
            </a:r>
            <a:r>
              <a:rPr lang="ca-ES" baseline="0" dirty="0" err="1"/>
              <a:t>Ultraclean</a:t>
            </a:r>
            <a:r>
              <a:rPr lang="ca-ES" baseline="0" dirty="0"/>
              <a:t> </a:t>
            </a:r>
            <a:r>
              <a:rPr lang="ca-ES" baseline="0" dirty="0" err="1"/>
              <a:t>Marathon</a:t>
            </a:r>
            <a:r>
              <a:rPr lang="ca-ES" baseline="0" dirty="0"/>
              <a:t> per col·laborar durant la setmana de la natura.</a:t>
            </a:r>
            <a:endParaRPr lang="ca-ES" dirty="0"/>
          </a:p>
        </p:txBody>
      </p:sp>
      <p:sp>
        <p:nvSpPr>
          <p:cNvPr id="4" name="3 Marcador de número de diapositiva"/>
          <p:cNvSpPr>
            <a:spLocks noGrp="1"/>
          </p:cNvSpPr>
          <p:nvPr>
            <p:ph type="sldNum" sz="quarter" idx="10"/>
          </p:nvPr>
        </p:nvSpPr>
        <p:spPr/>
        <p:txBody>
          <a:bodyPr/>
          <a:lstStyle/>
          <a:p>
            <a:fld id="{693068D0-6D1E-40D4-922C-B9B5EC27CA00}" type="slidenum">
              <a:rPr lang="ca-ES" smtClean="0"/>
              <a:pPr/>
              <a:t>37</a:t>
            </a:fld>
            <a:endParaRPr lang="ca-ES"/>
          </a:p>
        </p:txBody>
      </p:sp>
    </p:spTree>
    <p:extLst>
      <p:ext uri="{BB962C8B-B14F-4D97-AF65-F5344CB8AC3E}">
        <p14:creationId xmlns:p14="http://schemas.microsoft.com/office/powerpoint/2010/main" val="31857724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lstStyle/>
          <a:p>
            <a:r>
              <a:rPr lang="ca-ES" dirty="0">
                <a:solidFill>
                  <a:schemeClr val="bg1">
                    <a:lumMod val="50000"/>
                  </a:schemeClr>
                </a:solidFill>
              </a:rPr>
              <a:t>Per treballar més còmodament podeu formar equips més petits</a:t>
            </a:r>
          </a:p>
          <a:p>
            <a:endParaRPr lang="ca-ES" dirty="0">
              <a:solidFill>
                <a:schemeClr val="bg1">
                  <a:lumMod val="50000"/>
                </a:schemeClr>
              </a:solidFill>
            </a:endParaRPr>
          </a:p>
          <a:p>
            <a:pPr marL="285750" indent="-285750">
              <a:buFontTx/>
              <a:buChar char="-"/>
            </a:pPr>
            <a:r>
              <a:rPr lang="ca-ES" dirty="0">
                <a:solidFill>
                  <a:schemeClr val="bg1">
                    <a:lumMod val="50000"/>
                  </a:schemeClr>
                </a:solidFill>
              </a:rPr>
              <a:t>Equip de comunicació: encarregat de preparar els cartells i distribuir-los o fer campanya a les xarxes. Durant l’activitat hauran de vetllar per fer fotos i</a:t>
            </a:r>
            <a:r>
              <a:rPr lang="ca-ES" baseline="0" dirty="0">
                <a:solidFill>
                  <a:schemeClr val="bg1">
                    <a:lumMod val="50000"/>
                  </a:schemeClr>
                </a:solidFill>
              </a:rPr>
              <a:t> documentar l’acció.</a:t>
            </a:r>
            <a:endParaRPr lang="ca-ES" dirty="0">
              <a:solidFill>
                <a:schemeClr val="bg1">
                  <a:lumMod val="50000"/>
                </a:schemeClr>
              </a:solidFill>
            </a:endParaRPr>
          </a:p>
          <a:p>
            <a:pPr marL="285750" indent="-285750">
              <a:buFontTx/>
              <a:buChar char="-"/>
            </a:pPr>
            <a:r>
              <a:rPr lang="ca-ES" dirty="0">
                <a:solidFill>
                  <a:schemeClr val="bg1">
                    <a:lumMod val="50000"/>
                  </a:schemeClr>
                </a:solidFill>
              </a:rPr>
              <a:t>Equip de dinamització: encarregat de preparar un guió pel dia de l’activitat amb una introducció, explicació de com fer la recollida i separació de deixalles i una cloenda i agraïment als participants.</a:t>
            </a:r>
          </a:p>
          <a:p>
            <a:pPr marL="285750" indent="-285750">
              <a:buFontTx/>
              <a:buChar char="-"/>
            </a:pPr>
            <a:endParaRPr lang="ca-ES" dirty="0">
              <a:solidFill>
                <a:schemeClr val="bg1">
                  <a:lumMod val="50000"/>
                </a:schemeClr>
              </a:solidFill>
            </a:endParaRPr>
          </a:p>
          <a:p>
            <a:endParaRPr lang="ca-ES" dirty="0"/>
          </a:p>
        </p:txBody>
      </p:sp>
      <p:sp>
        <p:nvSpPr>
          <p:cNvPr id="4" name="3 Marcador de número de diapositiva"/>
          <p:cNvSpPr>
            <a:spLocks noGrp="1"/>
          </p:cNvSpPr>
          <p:nvPr>
            <p:ph type="sldNum" sz="quarter" idx="10"/>
          </p:nvPr>
        </p:nvSpPr>
        <p:spPr/>
        <p:txBody>
          <a:bodyPr/>
          <a:lstStyle/>
          <a:p>
            <a:fld id="{693068D0-6D1E-40D4-922C-B9B5EC27CA00}" type="slidenum">
              <a:rPr lang="ca-ES" smtClean="0"/>
              <a:pPr/>
              <a:t>38</a:t>
            </a:fld>
            <a:endParaRPr lang="ca-ES"/>
          </a:p>
        </p:txBody>
      </p:sp>
    </p:spTree>
    <p:extLst>
      <p:ext uri="{BB962C8B-B14F-4D97-AF65-F5344CB8AC3E}">
        <p14:creationId xmlns:p14="http://schemas.microsoft.com/office/powerpoint/2010/main" val="24737735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lstStyle/>
          <a:p>
            <a:pPr algn="just"/>
            <a:r>
              <a:rPr lang="ca-ES" dirty="0"/>
              <a:t>A</a:t>
            </a:r>
            <a:r>
              <a:rPr lang="ca-ES" baseline="0" dirty="0"/>
              <a:t> mode de resum el projecte de Servei Comunitari que proposa Associació Hàbitats consisteix en partir de la inspecció del riu que hagueu triat per apropar l’alumne a aquest espai i guiar-lo en l’anàlisi del seu entorn, per després afavorir una reflexió basada en el seu propi context. </a:t>
            </a:r>
          </a:p>
          <a:p>
            <a:pPr algn="just"/>
            <a:endParaRPr lang="ca-ES" baseline="0" dirty="0"/>
          </a:p>
          <a:p>
            <a:pPr algn="just"/>
            <a:r>
              <a:rPr lang="ca-ES" baseline="0" dirty="0"/>
              <a:t>El següent pas seria redactar un projecte d’acció encaminada a incidir en la resta de la societat i finalment dur-la a terme i avaluar-ne els resultats.</a:t>
            </a:r>
          </a:p>
          <a:p>
            <a:endParaRPr lang="ca-ES" baseline="0" dirty="0"/>
          </a:p>
          <a:p>
            <a:endParaRPr lang="ca-ES" dirty="0"/>
          </a:p>
        </p:txBody>
      </p:sp>
      <p:sp>
        <p:nvSpPr>
          <p:cNvPr id="4" name="3 Marcador de número de diapositiva"/>
          <p:cNvSpPr>
            <a:spLocks noGrp="1"/>
          </p:cNvSpPr>
          <p:nvPr>
            <p:ph type="sldNum" sz="quarter" idx="10"/>
          </p:nvPr>
        </p:nvSpPr>
        <p:spPr/>
        <p:txBody>
          <a:bodyPr/>
          <a:lstStyle/>
          <a:p>
            <a:fld id="{693068D0-6D1E-40D4-922C-B9B5EC27CA00}" type="slidenum">
              <a:rPr lang="ca-ES" smtClean="0"/>
              <a:pPr/>
              <a:t>39</a:t>
            </a:fld>
            <a:endParaRPr lang="ca-ES"/>
          </a:p>
        </p:txBody>
      </p:sp>
    </p:spTree>
    <p:extLst>
      <p:ext uri="{BB962C8B-B14F-4D97-AF65-F5344CB8AC3E}">
        <p14:creationId xmlns:p14="http://schemas.microsoft.com/office/powerpoint/2010/main" val="8987808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p:txBody>
          <a:bodyPr/>
          <a:lstStyle/>
          <a:p>
            <a:pPr defTabSz="892442">
              <a:defRPr/>
            </a:pPr>
            <a:fld id="{E04E50FC-8896-42BA-8078-E8788CEE22DF}" type="slidenum">
              <a:rPr lang="ca-ES" smtClean="0">
                <a:latin typeface="Arial" charset="0"/>
              </a:rPr>
              <a:pPr defTabSz="892442">
                <a:defRPr/>
              </a:pPr>
              <a:t>40</a:t>
            </a:fld>
            <a:endParaRPr lang="ca-ES">
              <a:latin typeface="Arial" charset="0"/>
            </a:endParaRPr>
          </a:p>
        </p:txBody>
      </p:sp>
      <p:sp>
        <p:nvSpPr>
          <p:cNvPr id="27651" name="Rectangle 7"/>
          <p:cNvSpPr txBox="1">
            <a:spLocks noGrp="1" noChangeArrowheads="1"/>
          </p:cNvSpPr>
          <p:nvPr/>
        </p:nvSpPr>
        <p:spPr bwMode="auto">
          <a:xfrm>
            <a:off x="3850294" y="9429306"/>
            <a:ext cx="2945861" cy="495793"/>
          </a:xfrm>
          <a:prstGeom prst="rect">
            <a:avLst/>
          </a:prstGeom>
          <a:noFill/>
          <a:ln w="9525">
            <a:noFill/>
            <a:miter lim="800000"/>
            <a:headEnd/>
            <a:tailEnd/>
          </a:ln>
        </p:spPr>
        <p:txBody>
          <a:bodyPr lIns="89211" tIns="44606" rIns="89211" bIns="44606" anchor="b"/>
          <a:lstStyle/>
          <a:p>
            <a:pPr algn="r" defTabSz="892442"/>
            <a:fld id="{24BB6FF6-489A-4F15-AF3A-47FBCB2544C2}" type="slidenum">
              <a:rPr lang="ca-ES" sz="1200">
                <a:ea typeface="MS PGothic" pitchFamily="34" charset="-128"/>
              </a:rPr>
              <a:pPr algn="r" defTabSz="892442"/>
              <a:t>40</a:t>
            </a:fld>
            <a:endParaRPr lang="ca-ES" sz="1200">
              <a:ea typeface="MS PGothic" pitchFamily="34" charset="-128"/>
            </a:endParaRPr>
          </a:p>
        </p:txBody>
      </p:sp>
      <p:sp>
        <p:nvSpPr>
          <p:cNvPr id="27652" name="Rectangle 2"/>
          <p:cNvSpPr>
            <a:spLocks noGrp="1" noRot="1" noChangeAspect="1" noChangeArrowheads="1" noTextEdit="1"/>
          </p:cNvSpPr>
          <p:nvPr>
            <p:ph type="sldImg"/>
          </p:nvPr>
        </p:nvSpPr>
        <p:spPr>
          <a:xfrm>
            <a:off x="917575" y="744538"/>
            <a:ext cx="4962525" cy="3722687"/>
          </a:xfrm>
          <a:ln/>
        </p:spPr>
      </p:sp>
      <p:sp>
        <p:nvSpPr>
          <p:cNvPr id="27653"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a-ES" sz="1800" dirty="0"/>
              <a:t>El mòdul del servei comunitari es pot vincular a una assignatura en concret o a més d’una i es en basa en aplicar la metodologia de </a:t>
            </a:r>
            <a:r>
              <a:rPr lang="ca-ES" dirty="0"/>
              <a:t>l’Aprenentatge-Servei. Això suposa el treball de continguts curriculars i competències associades a aquella etapa escolar però a través de la realització d’un “servei” o retorn social.</a:t>
            </a:r>
          </a:p>
          <a:p>
            <a:r>
              <a:rPr lang="ca-ES" dirty="0"/>
              <a:t>El servei comunitari té una durada</a:t>
            </a:r>
            <a:r>
              <a:rPr lang="ca-ES" baseline="0" dirty="0"/>
              <a:t> orientativa d’unes 20 hores, de les quals cal dedicar la meitat al desenvolupament del servei.</a:t>
            </a:r>
          </a:p>
          <a:p>
            <a:r>
              <a:rPr lang="ca-ES" baseline="0" dirty="0"/>
              <a:t>És important que cada grup miri d’adaptar la proposta a la seva realitat local, buscant la lectura crítica dels alumnes i ajudant-los a tenir un impacte real en el seu entorn.</a:t>
            </a:r>
          </a:p>
          <a:p>
            <a:endParaRPr lang="ca-ES" baseline="0" dirty="0"/>
          </a:p>
          <a:p>
            <a:r>
              <a:rPr lang="ca-ES" baseline="0" dirty="0"/>
              <a:t>Al model transferible trobareu exemples de qüestionaris per a la detecció de l’interès de l’alumnat. Una primera prova sobre què en saben del seu riu i a quines reflexions poden arribar.</a:t>
            </a:r>
            <a:endParaRPr lang="ca-ES" dirty="0"/>
          </a:p>
          <a:p>
            <a:endParaRPr lang="ca-ES" sz="1200" b="1" baseline="0" dirty="0">
              <a:solidFill>
                <a:srgbClr val="45637A"/>
              </a:solidFill>
              <a:latin typeface="Century Gothic"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ca-ES" dirty="0"/>
          </a:p>
          <a:p>
            <a:endParaRPr lang="ca-ES" dirty="0"/>
          </a:p>
        </p:txBody>
      </p:sp>
      <p:sp>
        <p:nvSpPr>
          <p:cNvPr id="4" name="3 Marcador de número de diapositiva"/>
          <p:cNvSpPr>
            <a:spLocks noGrp="1"/>
          </p:cNvSpPr>
          <p:nvPr>
            <p:ph type="sldNum" sz="quarter" idx="10"/>
          </p:nvPr>
        </p:nvSpPr>
        <p:spPr/>
        <p:txBody>
          <a:bodyPr/>
          <a:lstStyle/>
          <a:p>
            <a:fld id="{693068D0-6D1E-40D4-922C-B9B5EC27CA00}" type="slidenum">
              <a:rPr lang="ca-ES" smtClean="0"/>
              <a:pPr/>
              <a:t>4</a:t>
            </a:fld>
            <a:endParaRPr lang="ca-ES"/>
          </a:p>
        </p:txBody>
      </p:sp>
    </p:spTree>
    <p:extLst>
      <p:ext uri="{BB962C8B-B14F-4D97-AF65-F5344CB8AC3E}">
        <p14:creationId xmlns:p14="http://schemas.microsoft.com/office/powerpoint/2010/main" val="4034859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lstStyle/>
          <a:p>
            <a:r>
              <a:rPr lang="ca-ES" dirty="0"/>
              <a:t>Els projectes de servei comunitari es desenvolupen generalment de la</a:t>
            </a:r>
            <a:r>
              <a:rPr lang="ca-ES" baseline="0" dirty="0"/>
              <a:t> mà d’una entitat externa al centre. Poden ser associacions sense ànim de lucre, l’ajuntament o altres serveis municipals, fundacions, altres centres educatius</a:t>
            </a:r>
            <a:r>
              <a:rPr lang="ca-ES" baseline="0" dirty="0" smtClean="0"/>
              <a:t>... per </a:t>
            </a:r>
            <a:r>
              <a:rPr lang="ca-ES" baseline="0" dirty="0"/>
              <a:t>fomentar que els alumnes entrin en contacte amb el teixit associatiu i aprenguin a ser ciutadania activa.</a:t>
            </a:r>
          </a:p>
          <a:p>
            <a:endParaRPr lang="ca-ES" baseline="0" dirty="0"/>
          </a:p>
          <a:p>
            <a:r>
              <a:rPr lang="ca-ES" baseline="0" dirty="0"/>
              <a:t>L’Associació Hàbitats us proposa col·laborar amb el Projecte Rius en el desenvolupament del vostre servei comunitari. Per a que ens conegueu una mica més www.associaciohabitats.cat / www.projecterius.cat </a:t>
            </a:r>
          </a:p>
        </p:txBody>
      </p:sp>
      <p:sp>
        <p:nvSpPr>
          <p:cNvPr id="4" name="3 Marcador de número de diapositiva"/>
          <p:cNvSpPr>
            <a:spLocks noGrp="1"/>
          </p:cNvSpPr>
          <p:nvPr>
            <p:ph type="sldNum" sz="quarter" idx="10"/>
          </p:nvPr>
        </p:nvSpPr>
        <p:spPr/>
        <p:txBody>
          <a:bodyPr/>
          <a:lstStyle/>
          <a:p>
            <a:fld id="{693068D0-6D1E-40D4-922C-B9B5EC27CA00}" type="slidenum">
              <a:rPr lang="ca-ES" smtClean="0"/>
              <a:pPr/>
              <a:t>5</a:t>
            </a:fld>
            <a:endParaRPr lang="ca-ES"/>
          </a:p>
        </p:txBody>
      </p:sp>
    </p:spTree>
    <p:extLst>
      <p:ext uri="{BB962C8B-B14F-4D97-AF65-F5344CB8AC3E}">
        <p14:creationId xmlns:p14="http://schemas.microsoft.com/office/powerpoint/2010/main" val="144811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lstStyle/>
          <a:p>
            <a:r>
              <a:rPr lang="ca-ES" dirty="0"/>
              <a:t>Tenim una trajectòria de més de 20 anys i ens centrem en la divulgació,</a:t>
            </a:r>
            <a:r>
              <a:rPr lang="ca-ES" baseline="0" dirty="0"/>
              <a:t> sensibilització i participació ciutadana en la conservació de la natura en general i especialment dels rius.</a:t>
            </a:r>
          </a:p>
          <a:p>
            <a:endParaRPr lang="ca-ES" baseline="0" dirty="0"/>
          </a:p>
          <a:p>
            <a:endParaRPr lang="ca-ES" dirty="0"/>
          </a:p>
        </p:txBody>
      </p:sp>
      <p:sp>
        <p:nvSpPr>
          <p:cNvPr id="4" name="3 Marcador de número de diapositiva"/>
          <p:cNvSpPr>
            <a:spLocks noGrp="1"/>
          </p:cNvSpPr>
          <p:nvPr>
            <p:ph type="sldNum" sz="quarter" idx="10"/>
          </p:nvPr>
        </p:nvSpPr>
        <p:spPr/>
        <p:txBody>
          <a:bodyPr/>
          <a:lstStyle/>
          <a:p>
            <a:fld id="{693068D0-6D1E-40D4-922C-B9B5EC27CA00}" type="slidenum">
              <a:rPr lang="ca-ES" smtClean="0"/>
              <a:pPr/>
              <a:t>6</a:t>
            </a:fld>
            <a:endParaRPr lang="ca-ES"/>
          </a:p>
        </p:txBody>
      </p:sp>
    </p:spTree>
    <p:extLst>
      <p:ext uri="{BB962C8B-B14F-4D97-AF65-F5344CB8AC3E}">
        <p14:creationId xmlns:p14="http://schemas.microsoft.com/office/powerpoint/2010/main" val="2439777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17575" y="744538"/>
            <a:ext cx="4962525" cy="3722687"/>
          </a:xfrm>
        </p:spPr>
      </p:sp>
      <p:sp>
        <p:nvSpPr>
          <p:cNvPr id="3" name="Marcador de notas 2"/>
          <p:cNvSpPr>
            <a:spLocks noGrp="1"/>
          </p:cNvSpPr>
          <p:nvPr>
            <p:ph type="body" idx="1"/>
          </p:nvPr>
        </p:nvSpPr>
        <p:spPr/>
        <p:txBody>
          <a:bodyPr/>
          <a:lstStyle/>
          <a:p>
            <a:r>
              <a:rPr lang="es-ES_tradnl" dirty="0"/>
              <a:t>El </a:t>
            </a:r>
            <a:r>
              <a:rPr lang="es-ES_tradnl" dirty="0" err="1"/>
              <a:t>projecte</a:t>
            </a:r>
            <a:r>
              <a:rPr lang="es-ES_tradnl" dirty="0"/>
              <a:t> central de </a:t>
            </a:r>
            <a:r>
              <a:rPr lang="es-ES_tradnl" dirty="0" err="1"/>
              <a:t>l’Entitat</a:t>
            </a:r>
            <a:r>
              <a:rPr lang="es-ES_tradnl" dirty="0"/>
              <a:t> </a:t>
            </a:r>
            <a:r>
              <a:rPr lang="es-ES_tradnl" dirty="0" err="1"/>
              <a:t>és</a:t>
            </a:r>
            <a:r>
              <a:rPr lang="es-ES_tradnl" dirty="0"/>
              <a:t> el </a:t>
            </a:r>
            <a:r>
              <a:rPr lang="es-ES_tradnl" dirty="0" err="1"/>
              <a:t>Projecte</a:t>
            </a:r>
            <a:r>
              <a:rPr lang="es-ES_tradnl" dirty="0"/>
              <a:t> </a:t>
            </a:r>
            <a:r>
              <a:rPr lang="es-ES_tradnl" dirty="0" err="1"/>
              <a:t>Rius</a:t>
            </a:r>
            <a:r>
              <a:rPr lang="es-ES_tradnl" dirty="0"/>
              <a:t>:</a:t>
            </a:r>
            <a:r>
              <a:rPr lang="es-ES_tradnl" baseline="0" dirty="0"/>
              <a:t> una </a:t>
            </a:r>
            <a:r>
              <a:rPr lang="es-ES_tradnl" baseline="0" dirty="0" err="1"/>
              <a:t>projecte</a:t>
            </a:r>
            <a:r>
              <a:rPr lang="es-ES_tradnl" baseline="0" dirty="0"/>
              <a:t> de </a:t>
            </a:r>
            <a:r>
              <a:rPr lang="es-ES_tradnl" baseline="0" dirty="0" err="1"/>
              <a:t>voluntariat</a:t>
            </a:r>
            <a:r>
              <a:rPr lang="es-ES_tradnl" baseline="0" dirty="0"/>
              <a:t> ambiental que fa </a:t>
            </a:r>
            <a:r>
              <a:rPr lang="es-ES_tradnl" baseline="0" dirty="0" err="1"/>
              <a:t>seguiment</a:t>
            </a:r>
            <a:r>
              <a:rPr lang="es-ES_tradnl" baseline="0" dirty="0"/>
              <a:t> de </a:t>
            </a:r>
            <a:r>
              <a:rPr lang="es-ES_tradnl" baseline="0" dirty="0" err="1"/>
              <a:t>l’estat</a:t>
            </a:r>
            <a:r>
              <a:rPr lang="es-ES_tradnl" baseline="0" dirty="0"/>
              <a:t> en que es </a:t>
            </a:r>
            <a:r>
              <a:rPr lang="es-ES_tradnl" baseline="0" dirty="0" err="1"/>
              <a:t>troben</a:t>
            </a:r>
            <a:r>
              <a:rPr lang="es-ES_tradnl" baseline="0" dirty="0"/>
              <a:t> </a:t>
            </a:r>
            <a:r>
              <a:rPr lang="es-ES_tradnl" baseline="0" dirty="0" err="1"/>
              <a:t>els</a:t>
            </a:r>
            <a:r>
              <a:rPr lang="es-ES_tradnl" baseline="0" dirty="0"/>
              <a:t> </a:t>
            </a:r>
            <a:r>
              <a:rPr lang="es-ES_tradnl" baseline="0" dirty="0" err="1"/>
              <a:t>rius</a:t>
            </a:r>
            <a:r>
              <a:rPr lang="es-ES_tradnl" baseline="0" dirty="0"/>
              <a:t> i rieres </a:t>
            </a:r>
            <a:r>
              <a:rPr lang="es-ES_tradnl" baseline="0" dirty="0" err="1"/>
              <a:t>catalans</a:t>
            </a:r>
            <a:r>
              <a:rPr lang="es-ES_tradnl" baseline="0" dirty="0"/>
              <a:t> des del 1997.</a:t>
            </a:r>
          </a:p>
          <a:p>
            <a:r>
              <a:rPr lang="es-ES_tradnl" baseline="0" dirty="0"/>
              <a:t>Fa </a:t>
            </a:r>
            <a:r>
              <a:rPr lang="es-ES_tradnl" baseline="0" dirty="0" err="1" smtClean="0"/>
              <a:t>vora</a:t>
            </a:r>
            <a:r>
              <a:rPr lang="es-ES_tradnl" baseline="0" dirty="0" smtClean="0"/>
              <a:t> 25 </a:t>
            </a:r>
            <a:r>
              <a:rPr lang="es-ES_tradnl" baseline="0" dirty="0" err="1"/>
              <a:t>anys</a:t>
            </a:r>
            <a:r>
              <a:rPr lang="es-ES_tradnl" baseline="0" dirty="0"/>
              <a:t> que </a:t>
            </a:r>
            <a:r>
              <a:rPr lang="es-ES_tradnl" baseline="0" dirty="0" err="1"/>
              <a:t>els</a:t>
            </a:r>
            <a:r>
              <a:rPr lang="es-ES_tradnl" baseline="0" dirty="0"/>
              <a:t> </a:t>
            </a:r>
            <a:r>
              <a:rPr lang="es-ES_tradnl" baseline="0" dirty="0" err="1"/>
              <a:t>nostres</a:t>
            </a:r>
            <a:r>
              <a:rPr lang="es-ES_tradnl" baseline="0" dirty="0"/>
              <a:t> </a:t>
            </a:r>
            <a:r>
              <a:rPr lang="es-ES_tradnl" baseline="0" dirty="0" err="1"/>
              <a:t>voluntaris</a:t>
            </a:r>
            <a:r>
              <a:rPr lang="es-ES_tradnl" baseline="0" dirty="0"/>
              <a:t> </a:t>
            </a:r>
            <a:r>
              <a:rPr lang="es-ES_tradnl" baseline="0" dirty="0" err="1"/>
              <a:t>recullen</a:t>
            </a:r>
            <a:r>
              <a:rPr lang="es-ES_tradnl" baseline="0" dirty="0"/>
              <a:t> </a:t>
            </a:r>
            <a:r>
              <a:rPr lang="es-ES_tradnl" baseline="0" dirty="0" err="1"/>
              <a:t>dades</a:t>
            </a:r>
            <a:r>
              <a:rPr lang="es-ES_tradnl" baseline="0" dirty="0"/>
              <a:t> sobre la </a:t>
            </a:r>
            <a:r>
              <a:rPr lang="es-ES_tradnl" baseline="0" dirty="0" err="1"/>
              <a:t>qualitat</a:t>
            </a:r>
            <a:r>
              <a:rPr lang="es-ES_tradnl" baseline="0" dirty="0"/>
              <a:t> </a:t>
            </a:r>
            <a:r>
              <a:rPr lang="es-ES_tradnl" baseline="0" dirty="0" err="1"/>
              <a:t>dels</a:t>
            </a:r>
            <a:r>
              <a:rPr lang="es-ES_tradnl" baseline="0" dirty="0"/>
              <a:t> </a:t>
            </a:r>
            <a:r>
              <a:rPr lang="es-ES_tradnl" baseline="0" dirty="0" err="1"/>
              <a:t>rius</a:t>
            </a:r>
            <a:r>
              <a:rPr lang="es-ES_tradnl" baseline="0" dirty="0"/>
              <a:t>, </a:t>
            </a:r>
            <a:r>
              <a:rPr lang="es-ES_tradnl" baseline="0" dirty="0" err="1"/>
              <a:t>seguint</a:t>
            </a:r>
            <a:r>
              <a:rPr lang="es-ES_tradnl" baseline="0" dirty="0"/>
              <a:t> una </a:t>
            </a:r>
            <a:r>
              <a:rPr lang="es-ES_tradnl" baseline="0" dirty="0" err="1"/>
              <a:t>metodologia</a:t>
            </a:r>
            <a:r>
              <a:rPr lang="es-ES_tradnl" baseline="0" dirty="0"/>
              <a:t> científica i </a:t>
            </a:r>
            <a:r>
              <a:rPr lang="es-ES_tradnl" baseline="0" dirty="0" err="1"/>
              <a:t>ens</a:t>
            </a:r>
            <a:r>
              <a:rPr lang="es-ES_tradnl" baseline="0" dirty="0"/>
              <a:t> les fan arribar per </a:t>
            </a:r>
            <a:r>
              <a:rPr lang="es-ES_tradnl" baseline="0" dirty="0" err="1"/>
              <a:t>veure</a:t>
            </a:r>
            <a:r>
              <a:rPr lang="es-ES_tradnl" baseline="0" dirty="0"/>
              <a:t> </a:t>
            </a:r>
            <a:r>
              <a:rPr lang="es-ES_tradnl" baseline="0" dirty="0" err="1"/>
              <a:t>quins</a:t>
            </a:r>
            <a:r>
              <a:rPr lang="es-ES_tradnl" baseline="0" dirty="0"/>
              <a:t> impactes </a:t>
            </a:r>
            <a:r>
              <a:rPr lang="es-ES_tradnl" baseline="0" dirty="0" err="1"/>
              <a:t>reben</a:t>
            </a:r>
            <a:r>
              <a:rPr lang="es-ES_tradnl" baseline="0" dirty="0"/>
              <a:t> </a:t>
            </a:r>
            <a:r>
              <a:rPr lang="es-ES_tradnl" baseline="0" dirty="0" err="1"/>
              <a:t>els</a:t>
            </a:r>
            <a:r>
              <a:rPr lang="es-ES_tradnl" baseline="0" dirty="0"/>
              <a:t> </a:t>
            </a:r>
            <a:r>
              <a:rPr lang="es-ES_tradnl" baseline="0" dirty="0" err="1"/>
              <a:t>nostres</a:t>
            </a:r>
            <a:r>
              <a:rPr lang="es-ES_tradnl" baseline="0" dirty="0"/>
              <a:t> </a:t>
            </a:r>
            <a:r>
              <a:rPr lang="es-ES_tradnl" baseline="0" dirty="0" err="1"/>
              <a:t>rius</a:t>
            </a:r>
            <a:r>
              <a:rPr lang="es-ES_tradnl" baseline="0" dirty="0"/>
              <a:t> i </a:t>
            </a:r>
            <a:r>
              <a:rPr lang="es-ES_tradnl" baseline="0" dirty="0" err="1"/>
              <a:t>com</a:t>
            </a:r>
            <a:r>
              <a:rPr lang="es-ES_tradnl" baseline="0" dirty="0"/>
              <a:t> evolucionen al </a:t>
            </a:r>
            <a:r>
              <a:rPr lang="es-ES_tradnl" baseline="0" dirty="0" err="1"/>
              <a:t>llarg</a:t>
            </a:r>
            <a:r>
              <a:rPr lang="es-ES_tradnl" baseline="0" dirty="0"/>
              <a:t> del </a:t>
            </a:r>
            <a:r>
              <a:rPr lang="es-ES_tradnl" baseline="0" dirty="0" err="1"/>
              <a:t>temps</a:t>
            </a:r>
            <a:r>
              <a:rPr lang="es-ES_tradnl" baseline="0" dirty="0"/>
              <a:t>.</a:t>
            </a:r>
          </a:p>
          <a:p>
            <a:endParaRPr lang="es-ES_tradnl" baseline="0" dirty="0"/>
          </a:p>
          <a:p>
            <a:r>
              <a:rPr lang="es-ES_tradnl" baseline="0" dirty="0"/>
              <a:t>La </a:t>
            </a:r>
            <a:r>
              <a:rPr lang="es-ES_tradnl" baseline="0" dirty="0" err="1"/>
              <a:t>metodologia</a:t>
            </a:r>
            <a:r>
              <a:rPr lang="es-ES_tradnl" baseline="0" dirty="0"/>
              <a:t> la va </a:t>
            </a:r>
            <a:r>
              <a:rPr lang="es-ES_tradnl" baseline="0" dirty="0" err="1"/>
              <a:t>desenvolupar</a:t>
            </a:r>
            <a:r>
              <a:rPr lang="es-ES_tradnl" baseline="0" dirty="0"/>
              <a:t> la </a:t>
            </a:r>
            <a:r>
              <a:rPr lang="es-ES_tradnl" baseline="0" dirty="0" err="1"/>
              <a:t>Universitat</a:t>
            </a:r>
            <a:r>
              <a:rPr lang="es-ES_tradnl" baseline="0" dirty="0"/>
              <a:t> de Barcelona des del </a:t>
            </a:r>
            <a:r>
              <a:rPr lang="es-ES_tradnl" baseline="0" dirty="0" err="1"/>
              <a:t>Departament</a:t>
            </a:r>
            <a:r>
              <a:rPr lang="es-ES_tradnl" baseline="0" dirty="0"/>
              <a:t> </a:t>
            </a:r>
            <a:r>
              <a:rPr lang="es-ES_tradnl" baseline="0" dirty="0" err="1"/>
              <a:t>d’Ecologia</a:t>
            </a:r>
            <a:r>
              <a:rPr lang="es-ES_tradnl" baseline="0" dirty="0"/>
              <a:t> de la </a:t>
            </a:r>
            <a:r>
              <a:rPr lang="es-ES_tradnl" baseline="0" dirty="0" err="1"/>
              <a:t>facultat</a:t>
            </a:r>
            <a:r>
              <a:rPr lang="es-ES_tradnl" baseline="0" dirty="0"/>
              <a:t> de </a:t>
            </a:r>
            <a:r>
              <a:rPr lang="es-ES_tradnl" baseline="0" dirty="0" err="1"/>
              <a:t>Biologia</a:t>
            </a:r>
            <a:r>
              <a:rPr lang="es-ES_tradnl" baseline="0" dirty="0"/>
              <a:t>. </a:t>
            </a:r>
            <a:r>
              <a:rPr lang="es-ES_tradnl" baseline="0" dirty="0" err="1"/>
              <a:t>És</a:t>
            </a:r>
            <a:r>
              <a:rPr lang="es-ES_tradnl" baseline="0" dirty="0"/>
              <a:t> una </a:t>
            </a:r>
            <a:r>
              <a:rPr lang="es-ES_tradnl" baseline="0" dirty="0" err="1"/>
              <a:t>adaptació</a:t>
            </a:r>
            <a:r>
              <a:rPr lang="es-ES_tradnl" baseline="0" dirty="0"/>
              <a:t> de diversos </a:t>
            </a:r>
            <a:r>
              <a:rPr lang="es-ES_tradnl" baseline="0" dirty="0" err="1"/>
              <a:t>mètodes</a:t>
            </a:r>
            <a:r>
              <a:rPr lang="es-ES_tradnl" baseline="0" dirty="0"/>
              <a:t> que </a:t>
            </a:r>
            <a:r>
              <a:rPr lang="es-ES_tradnl" baseline="0" dirty="0" err="1"/>
              <a:t>permet</a:t>
            </a:r>
            <a:r>
              <a:rPr lang="es-ES_tradnl" baseline="0" dirty="0"/>
              <a:t> a </a:t>
            </a:r>
            <a:r>
              <a:rPr lang="es-ES_tradnl" baseline="0" dirty="0" err="1"/>
              <a:t>qualsevol</a:t>
            </a:r>
            <a:r>
              <a:rPr lang="es-ES_tradnl" baseline="0" dirty="0"/>
              <a:t> persona </a:t>
            </a:r>
            <a:r>
              <a:rPr lang="es-ES_tradnl" baseline="0" dirty="0" err="1"/>
              <a:t>fer</a:t>
            </a:r>
            <a:r>
              <a:rPr lang="es-ES_tradnl" baseline="0" dirty="0"/>
              <a:t> </a:t>
            </a:r>
            <a:r>
              <a:rPr lang="es-ES_tradnl" baseline="0" dirty="0" err="1"/>
              <a:t>l’anàlisi</a:t>
            </a:r>
            <a:r>
              <a:rPr lang="es-ES_tradnl" baseline="0" dirty="0"/>
              <a:t> </a:t>
            </a:r>
            <a:r>
              <a:rPr lang="es-ES_tradnl" baseline="0" dirty="0" err="1"/>
              <a:t>amb</a:t>
            </a:r>
            <a:r>
              <a:rPr lang="es-ES_tradnl" baseline="0" dirty="0"/>
              <a:t> una </a:t>
            </a:r>
            <a:r>
              <a:rPr lang="es-ES_tradnl" baseline="0" dirty="0" err="1"/>
              <a:t>petita</a:t>
            </a:r>
            <a:r>
              <a:rPr lang="es-ES_tradnl" baseline="0" dirty="0"/>
              <a:t> </a:t>
            </a:r>
            <a:r>
              <a:rPr lang="es-ES_tradnl" baseline="0" dirty="0" err="1"/>
              <a:t>formació</a:t>
            </a:r>
            <a:r>
              <a:rPr lang="es-ES_tradnl" baseline="0" dirty="0"/>
              <a:t> </a:t>
            </a:r>
            <a:r>
              <a:rPr lang="es-ES_tradnl" baseline="0" dirty="0" err="1"/>
              <a:t>prèvia</a:t>
            </a:r>
            <a:r>
              <a:rPr lang="es-ES_tradnl" baseline="0" dirty="0"/>
              <a:t>.</a:t>
            </a:r>
          </a:p>
          <a:p>
            <a:endParaRPr lang="es-ES_tradnl" baseline="0" dirty="0"/>
          </a:p>
          <a:p>
            <a:r>
              <a:rPr lang="es-ES_tradnl" baseline="0" dirty="0" err="1"/>
              <a:t>Els</a:t>
            </a:r>
            <a:r>
              <a:rPr lang="es-ES_tradnl" baseline="0" dirty="0"/>
              <a:t> </a:t>
            </a:r>
            <a:r>
              <a:rPr lang="es-ES_tradnl" baseline="0" dirty="0" err="1"/>
              <a:t>voluntaris</a:t>
            </a:r>
            <a:r>
              <a:rPr lang="es-ES_tradnl" baseline="0" dirty="0"/>
              <a:t> </a:t>
            </a:r>
            <a:r>
              <a:rPr lang="es-ES_tradnl" baseline="0" dirty="0" err="1"/>
              <a:t>trien</a:t>
            </a:r>
            <a:r>
              <a:rPr lang="es-ES_tradnl" baseline="0" dirty="0"/>
              <a:t> un o diversos </a:t>
            </a:r>
            <a:r>
              <a:rPr lang="es-ES_tradnl" baseline="0" dirty="0" err="1"/>
              <a:t>trams</a:t>
            </a:r>
            <a:r>
              <a:rPr lang="es-ES_tradnl" baseline="0" dirty="0"/>
              <a:t> </a:t>
            </a:r>
            <a:r>
              <a:rPr lang="es-ES_tradnl" baseline="0" dirty="0" err="1"/>
              <a:t>d’un</a:t>
            </a:r>
            <a:r>
              <a:rPr lang="es-ES_tradnl" baseline="0" dirty="0"/>
              <a:t> </a:t>
            </a:r>
            <a:r>
              <a:rPr lang="es-ES_tradnl" baseline="0" dirty="0" err="1"/>
              <a:t>riu</a:t>
            </a:r>
            <a:r>
              <a:rPr lang="es-ES_tradnl" baseline="0" dirty="0"/>
              <a:t> o riera i es comprometen a </a:t>
            </a:r>
            <a:r>
              <a:rPr lang="es-ES_tradnl" baseline="0" dirty="0" err="1"/>
              <a:t>fer</a:t>
            </a:r>
            <a:r>
              <a:rPr lang="es-ES_tradnl" baseline="0" dirty="0"/>
              <a:t>-hi </a:t>
            </a:r>
            <a:r>
              <a:rPr lang="es-ES_tradnl" baseline="0" dirty="0" err="1"/>
              <a:t>dues</a:t>
            </a:r>
            <a:r>
              <a:rPr lang="es-ES_tradnl" baseline="0" dirty="0"/>
              <a:t> </a:t>
            </a:r>
            <a:r>
              <a:rPr lang="es-ES_tradnl" baseline="0" dirty="0" err="1"/>
              <a:t>inspeccions</a:t>
            </a:r>
            <a:r>
              <a:rPr lang="es-ES_tradnl" baseline="0" dirty="0"/>
              <a:t> a </a:t>
            </a:r>
            <a:r>
              <a:rPr lang="es-ES_tradnl" baseline="0" dirty="0" err="1"/>
              <a:t>l’any</a:t>
            </a:r>
            <a:r>
              <a:rPr lang="es-ES_tradnl" baseline="0" dirty="0"/>
              <a:t>. </a:t>
            </a:r>
            <a:r>
              <a:rPr lang="es-ES_tradnl" baseline="0" dirty="0" err="1"/>
              <a:t>Després</a:t>
            </a:r>
            <a:r>
              <a:rPr lang="es-ES_tradnl" baseline="0" dirty="0"/>
              <a:t> </a:t>
            </a:r>
            <a:r>
              <a:rPr lang="es-ES_tradnl" baseline="0" dirty="0" err="1"/>
              <a:t>d’anar</a:t>
            </a:r>
            <a:r>
              <a:rPr lang="es-ES_tradnl" baseline="0" dirty="0"/>
              <a:t> al </a:t>
            </a:r>
            <a:r>
              <a:rPr lang="es-ES_tradnl" baseline="0" dirty="0" err="1"/>
              <a:t>riu</a:t>
            </a:r>
            <a:r>
              <a:rPr lang="es-ES_tradnl" baseline="0" dirty="0"/>
              <a:t> i </a:t>
            </a:r>
            <a:r>
              <a:rPr lang="es-ES_tradnl" baseline="0" dirty="0" err="1"/>
              <a:t>prendre</a:t>
            </a:r>
            <a:r>
              <a:rPr lang="es-ES_tradnl" baseline="0" dirty="0"/>
              <a:t> totes les mesures </a:t>
            </a:r>
            <a:r>
              <a:rPr lang="es-ES_tradnl" baseline="0" dirty="0" err="1"/>
              <a:t>envien</a:t>
            </a:r>
            <a:r>
              <a:rPr lang="es-ES_tradnl" baseline="0" dirty="0"/>
              <a:t> les </a:t>
            </a:r>
            <a:r>
              <a:rPr lang="es-ES_tradnl" baseline="0" dirty="0" err="1"/>
              <a:t>dades</a:t>
            </a:r>
            <a:r>
              <a:rPr lang="es-ES_tradnl" baseline="0" dirty="0"/>
              <a:t> </a:t>
            </a:r>
            <a:r>
              <a:rPr lang="es-ES_tradnl" baseline="0" dirty="0" err="1"/>
              <a:t>recollides</a:t>
            </a:r>
            <a:r>
              <a:rPr lang="es-ES_tradnl" baseline="0" dirty="0"/>
              <a:t> a </a:t>
            </a:r>
            <a:r>
              <a:rPr lang="es-ES_tradnl" baseline="0" dirty="0" err="1"/>
              <a:t>l’Associació</a:t>
            </a:r>
            <a:r>
              <a:rPr lang="es-ES_tradnl" baseline="0" dirty="0"/>
              <a:t> </a:t>
            </a:r>
            <a:r>
              <a:rPr lang="es-ES_tradnl" baseline="0" dirty="0" err="1"/>
              <a:t>Hàbitats</a:t>
            </a:r>
            <a:r>
              <a:rPr lang="es-ES_tradnl" baseline="0" dirty="0"/>
              <a:t>, que les revisa i resol </a:t>
            </a:r>
            <a:r>
              <a:rPr lang="es-ES_tradnl" baseline="0" dirty="0" err="1"/>
              <a:t>dubtes</a:t>
            </a:r>
            <a:r>
              <a:rPr lang="es-ES_tradnl" baseline="0" dirty="0"/>
              <a:t> o </a:t>
            </a:r>
            <a:r>
              <a:rPr lang="es-ES_tradnl" baseline="0" dirty="0" err="1"/>
              <a:t>corregeix</a:t>
            </a:r>
            <a:r>
              <a:rPr lang="es-ES_tradnl" baseline="0" dirty="0"/>
              <a:t> </a:t>
            </a:r>
            <a:r>
              <a:rPr lang="es-ES_tradnl" baseline="0" dirty="0" err="1"/>
              <a:t>possibles</a:t>
            </a:r>
            <a:r>
              <a:rPr lang="es-ES_tradnl" baseline="0" dirty="0"/>
              <a:t> </a:t>
            </a:r>
            <a:r>
              <a:rPr lang="es-ES_tradnl" baseline="0" dirty="0" err="1"/>
              <a:t>errors</a:t>
            </a:r>
            <a:r>
              <a:rPr lang="es-ES_tradnl" baseline="0" dirty="0"/>
              <a:t>.</a:t>
            </a:r>
          </a:p>
          <a:p>
            <a:endParaRPr lang="es-ES_tradnl" dirty="0"/>
          </a:p>
        </p:txBody>
      </p:sp>
      <p:sp>
        <p:nvSpPr>
          <p:cNvPr id="4" name="Marcador de número de diapositiva 3"/>
          <p:cNvSpPr>
            <a:spLocks noGrp="1"/>
          </p:cNvSpPr>
          <p:nvPr>
            <p:ph type="sldNum" sz="quarter" idx="10"/>
          </p:nvPr>
        </p:nvSpPr>
        <p:spPr/>
        <p:txBody>
          <a:bodyPr/>
          <a:lstStyle/>
          <a:p>
            <a:fld id="{95CB3077-7C1D-5D43-A8B4-6E8C5DA38D05}" type="slidenum">
              <a:rPr lang="es-ES_tradnl" smtClean="0"/>
              <a:pPr/>
              <a:t>7</a:t>
            </a:fld>
            <a:endParaRPr lang="es-ES_tradnl"/>
          </a:p>
        </p:txBody>
      </p:sp>
    </p:spTree>
    <p:extLst>
      <p:ext uri="{BB962C8B-B14F-4D97-AF65-F5344CB8AC3E}">
        <p14:creationId xmlns:p14="http://schemas.microsoft.com/office/powerpoint/2010/main" val="40557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lstStyle/>
          <a:p>
            <a:r>
              <a:rPr lang="ca-ES" dirty="0"/>
              <a:t>Què fem amb totes les dades</a:t>
            </a:r>
            <a:r>
              <a:rPr lang="ca-ES" baseline="0" dirty="0"/>
              <a:t>?</a:t>
            </a:r>
          </a:p>
          <a:p>
            <a:r>
              <a:rPr lang="ca-ES" baseline="0" dirty="0"/>
              <a:t>Cada any s’edita un informe que es pot consultar online i que recull i analitza la informació recollida pel projecte. L’informe mostra els resultats en termes globals i també conca per conca.</a:t>
            </a:r>
          </a:p>
          <a:p>
            <a:r>
              <a:rPr lang="ca-ES" baseline="0" dirty="0"/>
              <a:t>Això permet als voluntaris i a qualsevol ciutadà consultar els resultats de la feina col·lectiva.</a:t>
            </a:r>
          </a:p>
          <a:p>
            <a:endParaRPr lang="ca-ES" baseline="0" dirty="0"/>
          </a:p>
          <a:p>
            <a:r>
              <a:rPr lang="ca-ES" baseline="0" dirty="0"/>
              <a:t>Podeu veure i descarregar els darrers informes aquí http://www.projecterius.cat/inspeccio/</a:t>
            </a:r>
          </a:p>
        </p:txBody>
      </p:sp>
      <p:sp>
        <p:nvSpPr>
          <p:cNvPr id="4" name="3 Marcador de número de diapositiva"/>
          <p:cNvSpPr>
            <a:spLocks noGrp="1"/>
          </p:cNvSpPr>
          <p:nvPr>
            <p:ph type="sldNum" sz="quarter" idx="10"/>
          </p:nvPr>
        </p:nvSpPr>
        <p:spPr/>
        <p:txBody>
          <a:bodyPr/>
          <a:lstStyle/>
          <a:p>
            <a:fld id="{693068D0-6D1E-40D4-922C-B9B5EC27CA00}" type="slidenum">
              <a:rPr lang="ca-ES" smtClean="0"/>
              <a:pPr/>
              <a:t>8</a:t>
            </a:fld>
            <a:endParaRPr lang="ca-ES"/>
          </a:p>
        </p:txBody>
      </p:sp>
    </p:spTree>
    <p:extLst>
      <p:ext uri="{BB962C8B-B14F-4D97-AF65-F5344CB8AC3E}">
        <p14:creationId xmlns:p14="http://schemas.microsoft.com/office/powerpoint/2010/main" val="1656298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lstStyle/>
          <a:p>
            <a:r>
              <a:rPr lang="ca-ES" dirty="0"/>
              <a:t>També es  poden consultar les dades de cada tram al web de Projecte Rius, anant a l’apartat</a:t>
            </a:r>
            <a:r>
              <a:rPr lang="ca-ES" baseline="0" dirty="0"/>
              <a:t> de VEGEU DADES.</a:t>
            </a:r>
          </a:p>
          <a:p>
            <a:r>
              <a:rPr lang="ca-ES" baseline="0" dirty="0"/>
              <a:t>De manera que qualsevol ciutadà pot consultar l’evolució d’un tram o comparar el resultats d’un índex determinat en diferents territoris.</a:t>
            </a:r>
            <a:endParaRPr lang="ca-ES" dirty="0"/>
          </a:p>
        </p:txBody>
      </p:sp>
      <p:sp>
        <p:nvSpPr>
          <p:cNvPr id="4" name="3 Marcador de número de diapositiva"/>
          <p:cNvSpPr>
            <a:spLocks noGrp="1"/>
          </p:cNvSpPr>
          <p:nvPr>
            <p:ph type="sldNum" sz="quarter" idx="10"/>
          </p:nvPr>
        </p:nvSpPr>
        <p:spPr/>
        <p:txBody>
          <a:bodyPr/>
          <a:lstStyle/>
          <a:p>
            <a:fld id="{693068D0-6D1E-40D4-922C-B9B5EC27CA00}" type="slidenum">
              <a:rPr lang="ca-ES" smtClean="0"/>
              <a:pPr/>
              <a:t>9</a:t>
            </a:fld>
            <a:endParaRPr lang="ca-ES"/>
          </a:p>
        </p:txBody>
      </p:sp>
    </p:spTree>
    <p:extLst>
      <p:ext uri="{BB962C8B-B14F-4D97-AF65-F5344CB8AC3E}">
        <p14:creationId xmlns:p14="http://schemas.microsoft.com/office/powerpoint/2010/main" val="2754481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37"/>
            <a:ext cx="7772400" cy="1470025"/>
          </a:xfrm>
        </p:spPr>
        <p:txBody>
          <a:bodyPr/>
          <a:lstStyle/>
          <a:p>
            <a:r>
              <a:rPr lang="es-ES"/>
              <a:t>Haga clic para modificar el estilo de título del patrón</a:t>
            </a:r>
            <a:endParaRPr lang="ca-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s-ES"/>
              <a:t>Haga clic para modificar el estilo de subtítulo del patrón</a:t>
            </a:r>
            <a:endParaRPr lang="ca-ES"/>
          </a:p>
        </p:txBody>
      </p:sp>
      <p:sp>
        <p:nvSpPr>
          <p:cNvPr id="4" name="3 Marcador de fecha"/>
          <p:cNvSpPr>
            <a:spLocks noGrp="1"/>
          </p:cNvSpPr>
          <p:nvPr>
            <p:ph type="dt" sz="half" idx="10"/>
          </p:nvPr>
        </p:nvSpPr>
        <p:spPr/>
        <p:txBody>
          <a:bodyPr/>
          <a:lstStyle/>
          <a:p>
            <a:fld id="{148EF819-6F62-4750-B406-936D5BDE6D48}" type="datetimeFigureOut">
              <a:rPr lang="ca-ES" smtClean="0"/>
              <a:pPr/>
              <a:t>17/2/2022</a:t>
            </a:fld>
            <a:endParaRPr lang="ca-ES"/>
          </a:p>
        </p:txBody>
      </p:sp>
      <p:sp>
        <p:nvSpPr>
          <p:cNvPr id="5" name="4 Marcador de pie de página"/>
          <p:cNvSpPr>
            <a:spLocks noGrp="1"/>
          </p:cNvSpPr>
          <p:nvPr>
            <p:ph type="ftr" sz="quarter" idx="11"/>
          </p:nvPr>
        </p:nvSpPr>
        <p:spPr/>
        <p:txBody>
          <a:bodyPr/>
          <a:lstStyle/>
          <a:p>
            <a:endParaRPr lang="ca-ES"/>
          </a:p>
        </p:txBody>
      </p:sp>
      <p:sp>
        <p:nvSpPr>
          <p:cNvPr id="6" name="5 Marcador de número de diapositiva"/>
          <p:cNvSpPr>
            <a:spLocks noGrp="1"/>
          </p:cNvSpPr>
          <p:nvPr>
            <p:ph type="sldNum" sz="quarter" idx="12"/>
          </p:nvPr>
        </p:nvSpPr>
        <p:spPr/>
        <p:txBody>
          <a:bodyPr/>
          <a:lstStyle/>
          <a:p>
            <a:fld id="{3FC8FD86-2862-4B9B-8F7A-3DAE9EE51634}" type="slidenum">
              <a:rPr lang="ca-ES" smtClean="0"/>
              <a:pPr/>
              <a:t>‹Nº›</a:t>
            </a:fld>
            <a:endParaRPr lang="ca-ES"/>
          </a:p>
        </p:txBody>
      </p:sp>
    </p:spTree>
    <p:extLst>
      <p:ext uri="{BB962C8B-B14F-4D97-AF65-F5344CB8AC3E}">
        <p14:creationId xmlns:p14="http://schemas.microsoft.com/office/powerpoint/2010/main" val="1516846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ca-ES"/>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3 Marcador de fecha"/>
          <p:cNvSpPr>
            <a:spLocks noGrp="1"/>
          </p:cNvSpPr>
          <p:nvPr>
            <p:ph type="dt" sz="half" idx="10"/>
          </p:nvPr>
        </p:nvSpPr>
        <p:spPr/>
        <p:txBody>
          <a:bodyPr/>
          <a:lstStyle/>
          <a:p>
            <a:fld id="{148EF819-6F62-4750-B406-936D5BDE6D48}" type="datetimeFigureOut">
              <a:rPr lang="ca-ES" smtClean="0"/>
              <a:pPr/>
              <a:t>17/2/2022</a:t>
            </a:fld>
            <a:endParaRPr lang="ca-ES"/>
          </a:p>
        </p:txBody>
      </p:sp>
      <p:sp>
        <p:nvSpPr>
          <p:cNvPr id="5" name="4 Marcador de pie de página"/>
          <p:cNvSpPr>
            <a:spLocks noGrp="1"/>
          </p:cNvSpPr>
          <p:nvPr>
            <p:ph type="ftr" sz="quarter" idx="11"/>
          </p:nvPr>
        </p:nvSpPr>
        <p:spPr/>
        <p:txBody>
          <a:bodyPr/>
          <a:lstStyle/>
          <a:p>
            <a:endParaRPr lang="ca-ES"/>
          </a:p>
        </p:txBody>
      </p:sp>
      <p:sp>
        <p:nvSpPr>
          <p:cNvPr id="6" name="5 Marcador de número de diapositiva"/>
          <p:cNvSpPr>
            <a:spLocks noGrp="1"/>
          </p:cNvSpPr>
          <p:nvPr>
            <p:ph type="sldNum" sz="quarter" idx="12"/>
          </p:nvPr>
        </p:nvSpPr>
        <p:spPr/>
        <p:txBody>
          <a:bodyPr/>
          <a:lstStyle/>
          <a:p>
            <a:fld id="{3FC8FD86-2862-4B9B-8F7A-3DAE9EE51634}" type="slidenum">
              <a:rPr lang="ca-ES" smtClean="0"/>
              <a:pPr/>
              <a:t>‹Nº›</a:t>
            </a:fld>
            <a:endParaRPr lang="ca-ES"/>
          </a:p>
        </p:txBody>
      </p:sp>
    </p:spTree>
    <p:extLst>
      <p:ext uri="{BB962C8B-B14F-4D97-AF65-F5344CB8AC3E}">
        <p14:creationId xmlns:p14="http://schemas.microsoft.com/office/powerpoint/2010/main" val="3861088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50"/>
            <a:ext cx="2057400" cy="5851525"/>
          </a:xfrm>
        </p:spPr>
        <p:txBody>
          <a:bodyPr vert="eaVert"/>
          <a:lstStyle/>
          <a:p>
            <a:r>
              <a:rPr lang="es-ES"/>
              <a:t>Haga clic para modificar el estilo de título del patrón</a:t>
            </a:r>
            <a:endParaRPr lang="ca-ES"/>
          </a:p>
        </p:txBody>
      </p:sp>
      <p:sp>
        <p:nvSpPr>
          <p:cNvPr id="3" name="2 Marcador de texto vertical"/>
          <p:cNvSpPr>
            <a:spLocks noGrp="1"/>
          </p:cNvSpPr>
          <p:nvPr>
            <p:ph type="body" orient="vert" idx="1"/>
          </p:nvPr>
        </p:nvSpPr>
        <p:spPr>
          <a:xfrm>
            <a:off x="457200" y="274650"/>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3 Marcador de fecha"/>
          <p:cNvSpPr>
            <a:spLocks noGrp="1"/>
          </p:cNvSpPr>
          <p:nvPr>
            <p:ph type="dt" sz="half" idx="10"/>
          </p:nvPr>
        </p:nvSpPr>
        <p:spPr/>
        <p:txBody>
          <a:bodyPr/>
          <a:lstStyle/>
          <a:p>
            <a:fld id="{148EF819-6F62-4750-B406-936D5BDE6D48}" type="datetimeFigureOut">
              <a:rPr lang="ca-ES" smtClean="0"/>
              <a:pPr/>
              <a:t>17/2/2022</a:t>
            </a:fld>
            <a:endParaRPr lang="ca-ES"/>
          </a:p>
        </p:txBody>
      </p:sp>
      <p:sp>
        <p:nvSpPr>
          <p:cNvPr id="5" name="4 Marcador de pie de página"/>
          <p:cNvSpPr>
            <a:spLocks noGrp="1"/>
          </p:cNvSpPr>
          <p:nvPr>
            <p:ph type="ftr" sz="quarter" idx="11"/>
          </p:nvPr>
        </p:nvSpPr>
        <p:spPr/>
        <p:txBody>
          <a:bodyPr/>
          <a:lstStyle/>
          <a:p>
            <a:endParaRPr lang="ca-ES"/>
          </a:p>
        </p:txBody>
      </p:sp>
      <p:sp>
        <p:nvSpPr>
          <p:cNvPr id="6" name="5 Marcador de número de diapositiva"/>
          <p:cNvSpPr>
            <a:spLocks noGrp="1"/>
          </p:cNvSpPr>
          <p:nvPr>
            <p:ph type="sldNum" sz="quarter" idx="12"/>
          </p:nvPr>
        </p:nvSpPr>
        <p:spPr/>
        <p:txBody>
          <a:bodyPr/>
          <a:lstStyle/>
          <a:p>
            <a:fld id="{3FC8FD86-2862-4B9B-8F7A-3DAE9EE51634}" type="slidenum">
              <a:rPr lang="ca-ES" smtClean="0"/>
              <a:pPr/>
              <a:t>‹Nº›</a:t>
            </a:fld>
            <a:endParaRPr lang="ca-ES"/>
          </a:p>
        </p:txBody>
      </p:sp>
    </p:spTree>
    <p:extLst>
      <p:ext uri="{BB962C8B-B14F-4D97-AF65-F5344CB8AC3E}">
        <p14:creationId xmlns:p14="http://schemas.microsoft.com/office/powerpoint/2010/main" val="1523000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ca-ES"/>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3 Marcador de fecha"/>
          <p:cNvSpPr>
            <a:spLocks noGrp="1"/>
          </p:cNvSpPr>
          <p:nvPr>
            <p:ph type="dt" sz="half" idx="10"/>
          </p:nvPr>
        </p:nvSpPr>
        <p:spPr/>
        <p:txBody>
          <a:bodyPr/>
          <a:lstStyle/>
          <a:p>
            <a:fld id="{148EF819-6F62-4750-B406-936D5BDE6D48}" type="datetimeFigureOut">
              <a:rPr lang="ca-ES" smtClean="0"/>
              <a:pPr/>
              <a:t>17/2/2022</a:t>
            </a:fld>
            <a:endParaRPr lang="ca-ES"/>
          </a:p>
        </p:txBody>
      </p:sp>
      <p:sp>
        <p:nvSpPr>
          <p:cNvPr id="5" name="4 Marcador de pie de página"/>
          <p:cNvSpPr>
            <a:spLocks noGrp="1"/>
          </p:cNvSpPr>
          <p:nvPr>
            <p:ph type="ftr" sz="quarter" idx="11"/>
          </p:nvPr>
        </p:nvSpPr>
        <p:spPr/>
        <p:txBody>
          <a:bodyPr/>
          <a:lstStyle/>
          <a:p>
            <a:endParaRPr lang="ca-ES"/>
          </a:p>
        </p:txBody>
      </p:sp>
      <p:sp>
        <p:nvSpPr>
          <p:cNvPr id="6" name="5 Marcador de número de diapositiva"/>
          <p:cNvSpPr>
            <a:spLocks noGrp="1"/>
          </p:cNvSpPr>
          <p:nvPr>
            <p:ph type="sldNum" sz="quarter" idx="12"/>
          </p:nvPr>
        </p:nvSpPr>
        <p:spPr/>
        <p:txBody>
          <a:bodyPr/>
          <a:lstStyle/>
          <a:p>
            <a:fld id="{3FC8FD86-2862-4B9B-8F7A-3DAE9EE51634}" type="slidenum">
              <a:rPr lang="ca-ES" smtClean="0"/>
              <a:pPr/>
              <a:t>‹Nº›</a:t>
            </a:fld>
            <a:endParaRPr lang="ca-ES"/>
          </a:p>
        </p:txBody>
      </p:sp>
    </p:spTree>
    <p:extLst>
      <p:ext uri="{BB962C8B-B14F-4D97-AF65-F5344CB8AC3E}">
        <p14:creationId xmlns:p14="http://schemas.microsoft.com/office/powerpoint/2010/main" val="3812117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10"/>
            <a:ext cx="7772400" cy="1362075"/>
          </a:xfrm>
        </p:spPr>
        <p:txBody>
          <a:bodyPr anchor="t"/>
          <a:lstStyle>
            <a:lvl1pPr algn="l">
              <a:defRPr sz="4000" b="1" cap="all"/>
            </a:lvl1pPr>
          </a:lstStyle>
          <a:p>
            <a:r>
              <a:rPr lang="es-ES"/>
              <a:t>Haga clic para modificar el estilo de título del patrón</a:t>
            </a:r>
            <a:endParaRPr lang="ca-ES"/>
          </a:p>
        </p:txBody>
      </p:sp>
      <p:sp>
        <p:nvSpPr>
          <p:cNvPr id="3" name="2 Marcador de texto"/>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148EF819-6F62-4750-B406-936D5BDE6D48}" type="datetimeFigureOut">
              <a:rPr lang="ca-ES" smtClean="0"/>
              <a:pPr/>
              <a:t>17/2/2022</a:t>
            </a:fld>
            <a:endParaRPr lang="ca-ES"/>
          </a:p>
        </p:txBody>
      </p:sp>
      <p:sp>
        <p:nvSpPr>
          <p:cNvPr id="5" name="4 Marcador de pie de página"/>
          <p:cNvSpPr>
            <a:spLocks noGrp="1"/>
          </p:cNvSpPr>
          <p:nvPr>
            <p:ph type="ftr" sz="quarter" idx="11"/>
          </p:nvPr>
        </p:nvSpPr>
        <p:spPr/>
        <p:txBody>
          <a:bodyPr/>
          <a:lstStyle/>
          <a:p>
            <a:endParaRPr lang="ca-ES"/>
          </a:p>
        </p:txBody>
      </p:sp>
      <p:sp>
        <p:nvSpPr>
          <p:cNvPr id="6" name="5 Marcador de número de diapositiva"/>
          <p:cNvSpPr>
            <a:spLocks noGrp="1"/>
          </p:cNvSpPr>
          <p:nvPr>
            <p:ph type="sldNum" sz="quarter" idx="12"/>
          </p:nvPr>
        </p:nvSpPr>
        <p:spPr/>
        <p:txBody>
          <a:bodyPr/>
          <a:lstStyle/>
          <a:p>
            <a:fld id="{3FC8FD86-2862-4B9B-8F7A-3DAE9EE51634}" type="slidenum">
              <a:rPr lang="ca-ES" smtClean="0"/>
              <a:pPr/>
              <a:t>‹Nº›</a:t>
            </a:fld>
            <a:endParaRPr lang="ca-ES"/>
          </a:p>
        </p:txBody>
      </p:sp>
    </p:spTree>
    <p:extLst>
      <p:ext uri="{BB962C8B-B14F-4D97-AF65-F5344CB8AC3E}">
        <p14:creationId xmlns:p14="http://schemas.microsoft.com/office/powerpoint/2010/main" val="1569403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ca-ES"/>
          </a:p>
        </p:txBody>
      </p:sp>
      <p:sp>
        <p:nvSpPr>
          <p:cNvPr id="3" name="2 Marcador de contenido"/>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3 Marcador de contenido"/>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5" name="4 Marcador de fecha"/>
          <p:cNvSpPr>
            <a:spLocks noGrp="1"/>
          </p:cNvSpPr>
          <p:nvPr>
            <p:ph type="dt" sz="half" idx="10"/>
          </p:nvPr>
        </p:nvSpPr>
        <p:spPr/>
        <p:txBody>
          <a:bodyPr/>
          <a:lstStyle/>
          <a:p>
            <a:fld id="{148EF819-6F62-4750-B406-936D5BDE6D48}" type="datetimeFigureOut">
              <a:rPr lang="ca-ES" smtClean="0"/>
              <a:pPr/>
              <a:t>17/2/2022</a:t>
            </a:fld>
            <a:endParaRPr lang="ca-ES"/>
          </a:p>
        </p:txBody>
      </p:sp>
      <p:sp>
        <p:nvSpPr>
          <p:cNvPr id="6" name="5 Marcador de pie de página"/>
          <p:cNvSpPr>
            <a:spLocks noGrp="1"/>
          </p:cNvSpPr>
          <p:nvPr>
            <p:ph type="ftr" sz="quarter" idx="11"/>
          </p:nvPr>
        </p:nvSpPr>
        <p:spPr/>
        <p:txBody>
          <a:bodyPr/>
          <a:lstStyle/>
          <a:p>
            <a:endParaRPr lang="ca-ES"/>
          </a:p>
        </p:txBody>
      </p:sp>
      <p:sp>
        <p:nvSpPr>
          <p:cNvPr id="7" name="6 Marcador de número de diapositiva"/>
          <p:cNvSpPr>
            <a:spLocks noGrp="1"/>
          </p:cNvSpPr>
          <p:nvPr>
            <p:ph type="sldNum" sz="quarter" idx="12"/>
          </p:nvPr>
        </p:nvSpPr>
        <p:spPr/>
        <p:txBody>
          <a:bodyPr/>
          <a:lstStyle/>
          <a:p>
            <a:fld id="{3FC8FD86-2862-4B9B-8F7A-3DAE9EE51634}" type="slidenum">
              <a:rPr lang="ca-ES" smtClean="0"/>
              <a:pPr/>
              <a:t>‹Nº›</a:t>
            </a:fld>
            <a:endParaRPr lang="ca-ES"/>
          </a:p>
        </p:txBody>
      </p:sp>
    </p:spTree>
    <p:extLst>
      <p:ext uri="{BB962C8B-B14F-4D97-AF65-F5344CB8AC3E}">
        <p14:creationId xmlns:p14="http://schemas.microsoft.com/office/powerpoint/2010/main" val="4140142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ca-ES"/>
          </a:p>
        </p:txBody>
      </p:sp>
      <p:sp>
        <p:nvSpPr>
          <p:cNvPr id="3" name="2 Marcador de texto"/>
          <p:cNvSpPr>
            <a:spLocks noGrp="1"/>
          </p:cNvSpPr>
          <p:nvPr>
            <p:ph type="body" idx="1"/>
          </p:nvPr>
        </p:nvSpPr>
        <p:spPr>
          <a:xfrm>
            <a:off x="457203"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5" name="4 Marcador de texto"/>
          <p:cNvSpPr>
            <a:spLocks noGrp="1"/>
          </p:cNvSpPr>
          <p:nvPr>
            <p:ph type="body" sz="quarter" idx="3"/>
          </p:nvPr>
        </p:nvSpPr>
        <p:spPr>
          <a:xfrm>
            <a:off x="4645032"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7" name="6 Marcador de fecha"/>
          <p:cNvSpPr>
            <a:spLocks noGrp="1"/>
          </p:cNvSpPr>
          <p:nvPr>
            <p:ph type="dt" sz="half" idx="10"/>
          </p:nvPr>
        </p:nvSpPr>
        <p:spPr/>
        <p:txBody>
          <a:bodyPr/>
          <a:lstStyle/>
          <a:p>
            <a:fld id="{148EF819-6F62-4750-B406-936D5BDE6D48}" type="datetimeFigureOut">
              <a:rPr lang="ca-ES" smtClean="0"/>
              <a:pPr/>
              <a:t>17/2/2022</a:t>
            </a:fld>
            <a:endParaRPr lang="ca-ES"/>
          </a:p>
        </p:txBody>
      </p:sp>
      <p:sp>
        <p:nvSpPr>
          <p:cNvPr id="8" name="7 Marcador de pie de página"/>
          <p:cNvSpPr>
            <a:spLocks noGrp="1"/>
          </p:cNvSpPr>
          <p:nvPr>
            <p:ph type="ftr" sz="quarter" idx="11"/>
          </p:nvPr>
        </p:nvSpPr>
        <p:spPr/>
        <p:txBody>
          <a:bodyPr/>
          <a:lstStyle/>
          <a:p>
            <a:endParaRPr lang="ca-ES"/>
          </a:p>
        </p:txBody>
      </p:sp>
      <p:sp>
        <p:nvSpPr>
          <p:cNvPr id="9" name="8 Marcador de número de diapositiva"/>
          <p:cNvSpPr>
            <a:spLocks noGrp="1"/>
          </p:cNvSpPr>
          <p:nvPr>
            <p:ph type="sldNum" sz="quarter" idx="12"/>
          </p:nvPr>
        </p:nvSpPr>
        <p:spPr/>
        <p:txBody>
          <a:bodyPr/>
          <a:lstStyle/>
          <a:p>
            <a:fld id="{3FC8FD86-2862-4B9B-8F7A-3DAE9EE51634}" type="slidenum">
              <a:rPr lang="ca-ES" smtClean="0"/>
              <a:pPr/>
              <a:t>‹Nº›</a:t>
            </a:fld>
            <a:endParaRPr lang="ca-ES"/>
          </a:p>
        </p:txBody>
      </p:sp>
    </p:spTree>
    <p:extLst>
      <p:ext uri="{BB962C8B-B14F-4D97-AF65-F5344CB8AC3E}">
        <p14:creationId xmlns:p14="http://schemas.microsoft.com/office/powerpoint/2010/main" val="1579282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ca-ES"/>
          </a:p>
        </p:txBody>
      </p:sp>
      <p:sp>
        <p:nvSpPr>
          <p:cNvPr id="3" name="2 Marcador de fecha"/>
          <p:cNvSpPr>
            <a:spLocks noGrp="1"/>
          </p:cNvSpPr>
          <p:nvPr>
            <p:ph type="dt" sz="half" idx="10"/>
          </p:nvPr>
        </p:nvSpPr>
        <p:spPr/>
        <p:txBody>
          <a:bodyPr/>
          <a:lstStyle/>
          <a:p>
            <a:fld id="{148EF819-6F62-4750-B406-936D5BDE6D48}" type="datetimeFigureOut">
              <a:rPr lang="ca-ES" smtClean="0"/>
              <a:pPr/>
              <a:t>17/2/2022</a:t>
            </a:fld>
            <a:endParaRPr lang="ca-ES"/>
          </a:p>
        </p:txBody>
      </p:sp>
      <p:sp>
        <p:nvSpPr>
          <p:cNvPr id="4" name="3 Marcador de pie de página"/>
          <p:cNvSpPr>
            <a:spLocks noGrp="1"/>
          </p:cNvSpPr>
          <p:nvPr>
            <p:ph type="ftr" sz="quarter" idx="11"/>
          </p:nvPr>
        </p:nvSpPr>
        <p:spPr/>
        <p:txBody>
          <a:bodyPr/>
          <a:lstStyle/>
          <a:p>
            <a:endParaRPr lang="ca-ES"/>
          </a:p>
        </p:txBody>
      </p:sp>
      <p:sp>
        <p:nvSpPr>
          <p:cNvPr id="5" name="4 Marcador de número de diapositiva"/>
          <p:cNvSpPr>
            <a:spLocks noGrp="1"/>
          </p:cNvSpPr>
          <p:nvPr>
            <p:ph type="sldNum" sz="quarter" idx="12"/>
          </p:nvPr>
        </p:nvSpPr>
        <p:spPr/>
        <p:txBody>
          <a:bodyPr/>
          <a:lstStyle/>
          <a:p>
            <a:fld id="{3FC8FD86-2862-4B9B-8F7A-3DAE9EE51634}" type="slidenum">
              <a:rPr lang="ca-ES" smtClean="0"/>
              <a:pPr/>
              <a:t>‹Nº›</a:t>
            </a:fld>
            <a:endParaRPr lang="ca-ES"/>
          </a:p>
        </p:txBody>
      </p:sp>
    </p:spTree>
    <p:extLst>
      <p:ext uri="{BB962C8B-B14F-4D97-AF65-F5344CB8AC3E}">
        <p14:creationId xmlns:p14="http://schemas.microsoft.com/office/powerpoint/2010/main" val="2417045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148EF819-6F62-4750-B406-936D5BDE6D48}" type="datetimeFigureOut">
              <a:rPr lang="ca-ES" smtClean="0"/>
              <a:pPr/>
              <a:t>17/2/2022</a:t>
            </a:fld>
            <a:endParaRPr lang="ca-ES"/>
          </a:p>
        </p:txBody>
      </p:sp>
      <p:sp>
        <p:nvSpPr>
          <p:cNvPr id="3" name="2 Marcador de pie de página"/>
          <p:cNvSpPr>
            <a:spLocks noGrp="1"/>
          </p:cNvSpPr>
          <p:nvPr>
            <p:ph type="ftr" sz="quarter" idx="11"/>
          </p:nvPr>
        </p:nvSpPr>
        <p:spPr/>
        <p:txBody>
          <a:bodyPr/>
          <a:lstStyle/>
          <a:p>
            <a:endParaRPr lang="ca-ES"/>
          </a:p>
        </p:txBody>
      </p:sp>
      <p:sp>
        <p:nvSpPr>
          <p:cNvPr id="4" name="3 Marcador de número de diapositiva"/>
          <p:cNvSpPr>
            <a:spLocks noGrp="1"/>
          </p:cNvSpPr>
          <p:nvPr>
            <p:ph type="sldNum" sz="quarter" idx="12"/>
          </p:nvPr>
        </p:nvSpPr>
        <p:spPr/>
        <p:txBody>
          <a:bodyPr/>
          <a:lstStyle/>
          <a:p>
            <a:fld id="{3FC8FD86-2862-4B9B-8F7A-3DAE9EE51634}" type="slidenum">
              <a:rPr lang="ca-ES" smtClean="0"/>
              <a:pPr/>
              <a:t>‹Nº›</a:t>
            </a:fld>
            <a:endParaRPr lang="ca-ES"/>
          </a:p>
        </p:txBody>
      </p:sp>
    </p:spTree>
    <p:extLst>
      <p:ext uri="{BB962C8B-B14F-4D97-AF65-F5344CB8AC3E}">
        <p14:creationId xmlns:p14="http://schemas.microsoft.com/office/powerpoint/2010/main" val="3062604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2" y="273050"/>
            <a:ext cx="3008313" cy="1162050"/>
          </a:xfrm>
        </p:spPr>
        <p:txBody>
          <a:bodyPr anchor="b"/>
          <a:lstStyle>
            <a:lvl1pPr algn="l">
              <a:defRPr sz="2000" b="1"/>
            </a:lvl1pPr>
          </a:lstStyle>
          <a:p>
            <a:r>
              <a:rPr lang="es-ES"/>
              <a:t>Haga clic para modificar el estilo de título del patrón</a:t>
            </a:r>
            <a:endParaRPr lang="ca-ES"/>
          </a:p>
        </p:txBody>
      </p:sp>
      <p:sp>
        <p:nvSpPr>
          <p:cNvPr id="3" name="2 Marcador de contenido"/>
          <p:cNvSpPr>
            <a:spLocks noGrp="1"/>
          </p:cNvSpPr>
          <p:nvPr>
            <p:ph idx="1"/>
          </p:nvPr>
        </p:nvSpPr>
        <p:spPr>
          <a:xfrm>
            <a:off x="3575051" y="27306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3 Marcador de texto"/>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148EF819-6F62-4750-B406-936D5BDE6D48}" type="datetimeFigureOut">
              <a:rPr lang="ca-ES" smtClean="0"/>
              <a:pPr/>
              <a:t>17/2/2022</a:t>
            </a:fld>
            <a:endParaRPr lang="ca-ES"/>
          </a:p>
        </p:txBody>
      </p:sp>
      <p:sp>
        <p:nvSpPr>
          <p:cNvPr id="6" name="5 Marcador de pie de página"/>
          <p:cNvSpPr>
            <a:spLocks noGrp="1"/>
          </p:cNvSpPr>
          <p:nvPr>
            <p:ph type="ftr" sz="quarter" idx="11"/>
          </p:nvPr>
        </p:nvSpPr>
        <p:spPr/>
        <p:txBody>
          <a:bodyPr/>
          <a:lstStyle/>
          <a:p>
            <a:endParaRPr lang="ca-ES"/>
          </a:p>
        </p:txBody>
      </p:sp>
      <p:sp>
        <p:nvSpPr>
          <p:cNvPr id="7" name="6 Marcador de número de diapositiva"/>
          <p:cNvSpPr>
            <a:spLocks noGrp="1"/>
          </p:cNvSpPr>
          <p:nvPr>
            <p:ph type="sldNum" sz="quarter" idx="12"/>
          </p:nvPr>
        </p:nvSpPr>
        <p:spPr/>
        <p:txBody>
          <a:bodyPr/>
          <a:lstStyle/>
          <a:p>
            <a:fld id="{3FC8FD86-2862-4B9B-8F7A-3DAE9EE51634}" type="slidenum">
              <a:rPr lang="ca-ES" smtClean="0"/>
              <a:pPr/>
              <a:t>‹Nº›</a:t>
            </a:fld>
            <a:endParaRPr lang="ca-ES"/>
          </a:p>
        </p:txBody>
      </p:sp>
    </p:spTree>
    <p:extLst>
      <p:ext uri="{BB962C8B-B14F-4D97-AF65-F5344CB8AC3E}">
        <p14:creationId xmlns:p14="http://schemas.microsoft.com/office/powerpoint/2010/main" val="3263201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1"/>
            <a:ext cx="5486400" cy="566738"/>
          </a:xfrm>
        </p:spPr>
        <p:txBody>
          <a:bodyPr anchor="b"/>
          <a:lstStyle>
            <a:lvl1pPr algn="l">
              <a:defRPr sz="2000" b="1"/>
            </a:lvl1pPr>
          </a:lstStyle>
          <a:p>
            <a:r>
              <a:rPr lang="es-ES"/>
              <a:t>Haga clic para modificar el estilo de título del patrón</a:t>
            </a:r>
            <a:endParaRPr lang="ca-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ca-ES"/>
          </a:p>
        </p:txBody>
      </p:sp>
      <p:sp>
        <p:nvSpPr>
          <p:cNvPr id="4" name="3 Marcador de texto"/>
          <p:cNvSpPr>
            <a:spLocks noGrp="1"/>
          </p:cNvSpPr>
          <p:nvPr>
            <p:ph type="body" sz="half" idx="2"/>
          </p:nvPr>
        </p:nvSpPr>
        <p:spPr>
          <a:xfrm>
            <a:off x="1792288" y="5367339"/>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148EF819-6F62-4750-B406-936D5BDE6D48}" type="datetimeFigureOut">
              <a:rPr lang="ca-ES" smtClean="0"/>
              <a:pPr/>
              <a:t>17/2/2022</a:t>
            </a:fld>
            <a:endParaRPr lang="ca-ES"/>
          </a:p>
        </p:txBody>
      </p:sp>
      <p:sp>
        <p:nvSpPr>
          <p:cNvPr id="6" name="5 Marcador de pie de página"/>
          <p:cNvSpPr>
            <a:spLocks noGrp="1"/>
          </p:cNvSpPr>
          <p:nvPr>
            <p:ph type="ftr" sz="quarter" idx="11"/>
          </p:nvPr>
        </p:nvSpPr>
        <p:spPr/>
        <p:txBody>
          <a:bodyPr/>
          <a:lstStyle/>
          <a:p>
            <a:endParaRPr lang="ca-ES"/>
          </a:p>
        </p:txBody>
      </p:sp>
      <p:sp>
        <p:nvSpPr>
          <p:cNvPr id="7" name="6 Marcador de número de diapositiva"/>
          <p:cNvSpPr>
            <a:spLocks noGrp="1"/>
          </p:cNvSpPr>
          <p:nvPr>
            <p:ph type="sldNum" sz="quarter" idx="12"/>
          </p:nvPr>
        </p:nvSpPr>
        <p:spPr/>
        <p:txBody>
          <a:bodyPr/>
          <a:lstStyle/>
          <a:p>
            <a:fld id="{3FC8FD86-2862-4B9B-8F7A-3DAE9EE51634}" type="slidenum">
              <a:rPr lang="ca-ES" smtClean="0"/>
              <a:pPr/>
              <a:t>‹Nº›</a:t>
            </a:fld>
            <a:endParaRPr lang="ca-ES"/>
          </a:p>
        </p:txBody>
      </p:sp>
    </p:spTree>
    <p:extLst>
      <p:ext uri="{BB962C8B-B14F-4D97-AF65-F5344CB8AC3E}">
        <p14:creationId xmlns:p14="http://schemas.microsoft.com/office/powerpoint/2010/main" val="413883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ca-ES"/>
          </a:p>
        </p:txBody>
      </p:sp>
      <p:sp>
        <p:nvSpPr>
          <p:cNvPr id="3" name="2 Marcador de texto"/>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3 Marcador de fecha"/>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8EF819-6F62-4750-B406-936D5BDE6D48}" type="datetimeFigureOut">
              <a:rPr lang="ca-ES" smtClean="0"/>
              <a:pPr/>
              <a:t>17/2/2022</a:t>
            </a:fld>
            <a:endParaRPr lang="ca-ES"/>
          </a:p>
        </p:txBody>
      </p:sp>
      <p:sp>
        <p:nvSpPr>
          <p:cNvPr id="5" name="4 Marcador de pie de página"/>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a-ES"/>
          </a:p>
        </p:txBody>
      </p:sp>
      <p:sp>
        <p:nvSpPr>
          <p:cNvPr id="6" name="5 Marcador de número de diapositiva"/>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C8FD86-2862-4B9B-8F7A-3DAE9EE51634}" type="slidenum">
              <a:rPr lang="ca-ES" smtClean="0"/>
              <a:pPr/>
              <a:t>‹Nº›</a:t>
            </a:fld>
            <a:endParaRPr lang="ca-ES"/>
          </a:p>
        </p:txBody>
      </p:sp>
    </p:spTree>
    <p:extLst>
      <p:ext uri="{BB962C8B-B14F-4D97-AF65-F5344CB8AC3E}">
        <p14:creationId xmlns:p14="http://schemas.microsoft.com/office/powerpoint/2010/main" val="2425510117"/>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a-E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www.icc.cat/vissir3/" TargetMode="Externa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www.saihebro.com/saihebro/index.php?url=/datos/introduccion" TargetMode="External"/><Relationship Id="rId7"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hyperlink" Target="http://saih.chj.es/chj/saih/?f" TargetMode="External"/><Relationship Id="rId4" Type="http://schemas.openxmlformats.org/officeDocument/2006/relationships/hyperlink" Target="http://aca-web.gencat.cat/sentilo-catalog-web/component/map" TargetMode="External"/><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5.jpeg"/><Relationship Id="rId4" Type="http://schemas.openxmlformats.org/officeDocument/2006/relationships/hyperlink" Target="http://www.gencat.cat/aca"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5.jpeg"/><Relationship Id="rId4" Type="http://schemas.openxmlformats.org/officeDocument/2006/relationships/hyperlink" Target="http://www.spora.es/jocdelaigua/index.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1.jpeg"/><Relationship Id="rId7"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png"/><Relationship Id="rId9"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3.jpeg"/><Relationship Id="rId11" Type="http://schemas.openxmlformats.org/officeDocument/2006/relationships/image" Target="../media/image2.png"/><Relationship Id="rId5" Type="http://schemas.openxmlformats.org/officeDocument/2006/relationships/image" Target="../media/image42.jpeg"/><Relationship Id="rId10" Type="http://schemas.openxmlformats.org/officeDocument/2006/relationships/image" Target="../media/image25.jpeg"/><Relationship Id="rId4" Type="http://schemas.openxmlformats.org/officeDocument/2006/relationships/image" Target="../media/image41.jpeg"/><Relationship Id="rId9"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7.png"/><Relationship Id="rId7"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2.png"/><Relationship Id="rId5" Type="http://schemas.openxmlformats.org/officeDocument/2006/relationships/image" Target="../media/image53.jpeg"/><Relationship Id="rId10" Type="http://schemas.openxmlformats.org/officeDocument/2006/relationships/image" Target="../media/image25.jpeg"/><Relationship Id="rId4" Type="http://schemas.openxmlformats.org/officeDocument/2006/relationships/image" Target="../media/image52.png"/><Relationship Id="rId9" Type="http://schemas.openxmlformats.org/officeDocument/2006/relationships/image" Target="../media/image57.jpeg"/></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72.jpe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1.jpeg"/><Relationship Id="rId2" Type="http://schemas.openxmlformats.org/officeDocument/2006/relationships/notesSlide" Target="../notesSlides/notesSlide21.xml"/><Relationship Id="rId16"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png"/><Relationship Id="rId19" Type="http://schemas.openxmlformats.org/officeDocument/2006/relationships/image" Target="../media/image2.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hyperlink" Target="https://ca.wikipedia.org/wiki/Afanomicosi"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hyperlink" Target="http://www.associaciohabitats.cat/herpetofauna-i-bioseguretat-2018-2019/" TargetMode="External"/><Relationship Id="rId5" Type="http://schemas.openxmlformats.org/officeDocument/2006/relationships/image" Target="../media/image73.png"/><Relationship Id="rId4" Type="http://schemas.openxmlformats.org/officeDocument/2006/relationships/hyperlink" Target="https://ca.wikipedia.org/wiki/Quitridiomicosi"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7.png"/><Relationship Id="rId7"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hyperlink" Target="http://www.projecterius.cat/entrar/" TargetMode="External"/><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4.jpeg"/><Relationship Id="rId7" Type="http://schemas.openxmlformats.org/officeDocument/2006/relationships/image" Target="../media/image25.jpeg"/><Relationship Id="rId2" Type="http://schemas.openxmlformats.org/officeDocument/2006/relationships/hyperlink" Target="mailto:voluntariat@associaciohabitats.cat" TargetMode="External"/><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90.png"/><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3.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video" Target="https://www.youtube.com/embed/5xYU9UtO9Os" TargetMode="External"/><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2.jpeg"/><Relationship Id="rId7"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3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5.jpeg"/><Relationship Id="rId4" Type="http://schemas.openxmlformats.org/officeDocument/2006/relationships/hyperlink" Target="http://besos-tordera.cat/blog/category/els-rius-a-les-teves-mans/"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7.png"/><Relationship Id="rId7"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5.jpeg"/></Relationships>
</file>

<file path=ppt/slides/_rels/slide3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5.jpeg"/><Relationship Id="rId4" Type="http://schemas.openxmlformats.org/officeDocument/2006/relationships/image" Target="../media/image103.jpeg"/></Relationships>
</file>

<file path=ppt/slides/_rels/slide37.xml.rels><?xml version="1.0" encoding="UTF-8" standalone="yes"?>
<Relationships xmlns="http://schemas.openxmlformats.org/package/2006/relationships"><Relationship Id="rId8" Type="http://schemas.openxmlformats.org/officeDocument/2006/relationships/hyperlink" Target="https://youtu.be/88jUE42akOc" TargetMode="External"/><Relationship Id="rId3" Type="http://schemas.openxmlformats.org/officeDocument/2006/relationships/hyperlink" Target="http://residus.gencat.cat/ca/ambits_dactuacio/prevencio/setmana_europea/lets_clean_up_europe/" TargetMode="External"/><Relationship Id="rId7" Type="http://schemas.openxmlformats.org/officeDocument/2006/relationships/image" Target="../media/image105.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youtu.be/oy3hMDetc0Q" TargetMode="External"/><Relationship Id="rId5" Type="http://schemas.openxmlformats.org/officeDocument/2006/relationships/image" Target="../media/image104.png"/><Relationship Id="rId10" Type="http://schemas.openxmlformats.org/officeDocument/2006/relationships/image" Target="../media/image2.png"/><Relationship Id="rId4" Type="http://schemas.openxmlformats.org/officeDocument/2006/relationships/hyperlink" Target="http://ultracleanmarathon.cat/ca/" TargetMode="External"/><Relationship Id="rId9" Type="http://schemas.openxmlformats.org/officeDocument/2006/relationships/image" Target="../media/image25.jpeg"/></Relationships>
</file>

<file path=ppt/slides/_rels/slide3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06.png"/><Relationship Id="rId7"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39.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10.png"/><Relationship Id="rId7" Type="http://schemas.microsoft.com/office/2007/relationships/hdphoto" Target="../media/hdphoto4.wdp"/><Relationship Id="rId12"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12.png"/><Relationship Id="rId11" Type="http://schemas.openxmlformats.org/officeDocument/2006/relationships/image" Target="../media/image25.jpeg"/><Relationship Id="rId5" Type="http://schemas.openxmlformats.org/officeDocument/2006/relationships/image" Target="../media/image111.jpeg"/><Relationship Id="rId10" Type="http://schemas.openxmlformats.org/officeDocument/2006/relationships/image" Target="../media/image115.jpeg"/><Relationship Id="rId4" Type="http://schemas.microsoft.com/office/2007/relationships/hdphoto" Target="../media/hdphoto3.wdp"/><Relationship Id="rId9" Type="http://schemas.openxmlformats.org/officeDocument/2006/relationships/image" Target="../media/image114.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gif"/></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4.jpeg"/><Relationship Id="rId7"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hyperlink" Target="http://www.projecterius.cat/front/consulteu-dades" TargetMode="External"/><Relationship Id="rId4" Type="http://schemas.openxmlformats.org/officeDocument/2006/relationships/image" Target="../media/image15.jpe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hyperlink" Target="http://www.projecterius.cat/front/consulteu-dad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https://custodiafluvial.files.wordpress.com/2015/04/p1070938.jpg"/>
          <p:cNvPicPr>
            <a:picLocks noChangeAspect="1" noChangeArrowheads="1"/>
          </p:cNvPicPr>
          <p:nvPr/>
        </p:nvPicPr>
        <p:blipFill>
          <a:blip r:embed="rId3" cstate="print"/>
          <a:srcRect/>
          <a:stretch>
            <a:fillRect/>
          </a:stretch>
        </p:blipFill>
        <p:spPr bwMode="auto">
          <a:xfrm>
            <a:off x="11159" y="3"/>
            <a:ext cx="9132812" cy="6857604"/>
          </a:xfrm>
          <a:prstGeom prst="rect">
            <a:avLst/>
          </a:prstGeom>
          <a:ln>
            <a:noFill/>
          </a:ln>
          <a:effectLst>
            <a:outerShdw blurRad="190500" algn="tl" rotWithShape="0">
              <a:srgbClr val="000000">
                <a:alpha val="70000"/>
              </a:srgbClr>
            </a:outerShdw>
          </a:effectLst>
        </p:spPr>
      </p:pic>
      <p:sp>
        <p:nvSpPr>
          <p:cNvPr id="2" name="1 Rectángulo"/>
          <p:cNvSpPr/>
          <p:nvPr/>
        </p:nvSpPr>
        <p:spPr>
          <a:xfrm>
            <a:off x="-32" y="4742228"/>
            <a:ext cx="9144000" cy="2160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051" name="Text Box 4"/>
          <p:cNvSpPr txBox="1">
            <a:spLocks noChangeArrowheads="1"/>
          </p:cNvSpPr>
          <p:nvPr/>
        </p:nvSpPr>
        <p:spPr bwMode="auto">
          <a:xfrm>
            <a:off x="323538" y="4941177"/>
            <a:ext cx="5146689" cy="1384995"/>
          </a:xfrm>
          <a:prstGeom prst="rect">
            <a:avLst/>
          </a:prstGeom>
          <a:noFill/>
          <a:ln w="9525">
            <a:noFill/>
            <a:miter lim="800000"/>
            <a:headEnd/>
            <a:tailEnd/>
          </a:ln>
        </p:spPr>
        <p:txBody>
          <a:bodyPr wrap="square">
            <a:spAutoFit/>
          </a:bodyPr>
          <a:lstStyle/>
          <a:p>
            <a:r>
              <a:rPr lang="ca-ES" sz="4800" b="1" dirty="0">
                <a:solidFill>
                  <a:schemeClr val="bg1"/>
                </a:solidFill>
                <a:latin typeface="Century Gothic" pitchFamily="34" charset="0"/>
              </a:rPr>
              <a:t>Projecte Rius</a:t>
            </a:r>
          </a:p>
          <a:p>
            <a:r>
              <a:rPr lang="ca-ES" sz="3600" dirty="0">
                <a:solidFill>
                  <a:schemeClr val="bg1"/>
                </a:solidFill>
                <a:latin typeface="Century Gothic" pitchFamily="34" charset="0"/>
              </a:rPr>
              <a:t>Servei Comunitari</a:t>
            </a:r>
            <a:endParaRPr lang="ca-ES" sz="3200" b="1" dirty="0">
              <a:solidFill>
                <a:srgbClr val="45637A"/>
              </a:solidFill>
              <a:latin typeface="Century Gothic" pitchFamily="34" charset="0"/>
            </a:endParaRPr>
          </a:p>
        </p:txBody>
      </p:sp>
      <p:pic>
        <p:nvPicPr>
          <p:cNvPr id="6"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2320" y="6525354"/>
            <a:ext cx="1451912" cy="211831"/>
          </a:xfrm>
          <a:prstGeom prst="rect">
            <a:avLst/>
          </a:prstGeom>
        </p:spPr>
      </p:pic>
    </p:spTree>
    <p:extLst>
      <p:ext uri="{BB962C8B-B14F-4D97-AF65-F5344CB8AC3E}">
        <p14:creationId xmlns:p14="http://schemas.microsoft.com/office/powerpoint/2010/main" val="3466437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 t="19257" r="25000" b="10421"/>
          <a:stretch/>
        </p:blipFill>
        <p:spPr bwMode="auto">
          <a:xfrm>
            <a:off x="11" y="332657"/>
            <a:ext cx="9143999" cy="6858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2 Grupo"/>
          <p:cNvGrpSpPr/>
          <p:nvPr/>
        </p:nvGrpSpPr>
        <p:grpSpPr>
          <a:xfrm>
            <a:off x="68366" y="2286838"/>
            <a:ext cx="759223" cy="479379"/>
            <a:chOff x="343293" y="4654949"/>
            <a:chExt cx="1750960" cy="1177635"/>
          </a:xfrm>
        </p:grpSpPr>
        <p:sp>
          <p:nvSpPr>
            <p:cNvPr id="4" name="3 Elipse"/>
            <p:cNvSpPr/>
            <p:nvPr/>
          </p:nvSpPr>
          <p:spPr>
            <a:xfrm>
              <a:off x="343293" y="4873827"/>
              <a:ext cx="1466556" cy="958757"/>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5" name="4 Elipse"/>
            <p:cNvSpPr/>
            <p:nvPr/>
          </p:nvSpPr>
          <p:spPr>
            <a:xfrm rot="21417755">
              <a:off x="1252964" y="4747064"/>
              <a:ext cx="841289" cy="526382"/>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7" name="6 Elipse"/>
            <p:cNvSpPr/>
            <p:nvPr/>
          </p:nvSpPr>
          <p:spPr>
            <a:xfrm rot="21417755">
              <a:off x="1109174" y="4654949"/>
              <a:ext cx="429443" cy="26272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grpSp>
      <p:grpSp>
        <p:nvGrpSpPr>
          <p:cNvPr id="9" name="8 Grupo"/>
          <p:cNvGrpSpPr/>
          <p:nvPr/>
        </p:nvGrpSpPr>
        <p:grpSpPr>
          <a:xfrm>
            <a:off x="140374" y="4550358"/>
            <a:ext cx="759223" cy="479379"/>
            <a:chOff x="343293" y="4654949"/>
            <a:chExt cx="1750960" cy="1177635"/>
          </a:xfrm>
        </p:grpSpPr>
        <p:sp>
          <p:nvSpPr>
            <p:cNvPr id="10" name="9 Elipse"/>
            <p:cNvSpPr/>
            <p:nvPr/>
          </p:nvSpPr>
          <p:spPr>
            <a:xfrm>
              <a:off x="343293" y="4873827"/>
              <a:ext cx="1466556" cy="958757"/>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1" name="10 Elipse"/>
            <p:cNvSpPr/>
            <p:nvPr/>
          </p:nvSpPr>
          <p:spPr>
            <a:xfrm rot="21417755">
              <a:off x="1252964" y="4747064"/>
              <a:ext cx="841289" cy="526382"/>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2" name="11 Elipse"/>
            <p:cNvSpPr/>
            <p:nvPr/>
          </p:nvSpPr>
          <p:spPr>
            <a:xfrm rot="21417755">
              <a:off x="1109174" y="4654949"/>
              <a:ext cx="429443" cy="26272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grpSp>
      <p:sp>
        <p:nvSpPr>
          <p:cNvPr id="13" name="12 Rectángulo"/>
          <p:cNvSpPr/>
          <p:nvPr/>
        </p:nvSpPr>
        <p:spPr>
          <a:xfrm>
            <a:off x="0" y="-27384"/>
            <a:ext cx="9144000" cy="36004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a-ES" sz="2000" b="1" dirty="0">
              <a:solidFill>
                <a:schemeClr val="bg1"/>
              </a:solidFill>
              <a:latin typeface="Century Gothic" pitchFamily="34" charset="0"/>
            </a:endParaRPr>
          </a:p>
        </p:txBody>
      </p:sp>
      <p:pic>
        <p:nvPicPr>
          <p:cNvPr id="14"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H="1" flipV="1">
            <a:off x="7380316" y="37077"/>
            <a:ext cx="1584239" cy="231137"/>
          </a:xfrm>
          <a:prstGeom prst="rect">
            <a:avLst/>
          </a:prstGeom>
        </p:spPr>
      </p:pic>
      <p:sp>
        <p:nvSpPr>
          <p:cNvPr id="16" name="7 Rectángulo">
            <a:extLst>
              <a:ext uri="{FF2B5EF4-FFF2-40B4-BE49-F238E27FC236}">
                <a16:creationId xmlns:a16="http://schemas.microsoft.com/office/drawing/2014/main" id="{AF8ECEDC-2A63-4823-B77A-3B582FA55639}"/>
              </a:ext>
            </a:extLst>
          </p:cNvPr>
          <p:cNvSpPr/>
          <p:nvPr/>
        </p:nvSpPr>
        <p:spPr>
          <a:xfrm>
            <a:off x="-7169" y="5049551"/>
            <a:ext cx="9158339" cy="2160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7" name="8 CuadroTexto">
            <a:extLst>
              <a:ext uri="{FF2B5EF4-FFF2-40B4-BE49-F238E27FC236}">
                <a16:creationId xmlns:a16="http://schemas.microsoft.com/office/drawing/2014/main" id="{A02640FD-2042-4132-9393-BB605601FF91}"/>
              </a:ext>
            </a:extLst>
          </p:cNvPr>
          <p:cNvSpPr txBox="1"/>
          <p:nvPr/>
        </p:nvSpPr>
        <p:spPr>
          <a:xfrm>
            <a:off x="354576" y="5608560"/>
            <a:ext cx="8712968" cy="646331"/>
          </a:xfrm>
          <a:prstGeom prst="rect">
            <a:avLst/>
          </a:prstGeom>
          <a:noFill/>
        </p:spPr>
        <p:txBody>
          <a:bodyPr wrap="square" rtlCol="0">
            <a:spAutoFit/>
          </a:bodyPr>
          <a:lstStyle/>
          <a:p>
            <a:r>
              <a:rPr lang="ca-ES" sz="3600" b="1" dirty="0">
                <a:solidFill>
                  <a:schemeClr val="bg1"/>
                </a:solidFill>
              </a:rPr>
              <a:t>L’encàrrec: </a:t>
            </a:r>
            <a:r>
              <a:rPr lang="ca-ES" sz="3600" b="1" dirty="0" smtClean="0">
                <a:solidFill>
                  <a:schemeClr val="bg1"/>
                </a:solidFill>
              </a:rPr>
              <a:t>ens </a:t>
            </a:r>
            <a:r>
              <a:rPr lang="ca-ES" sz="3600" b="1" dirty="0">
                <a:solidFill>
                  <a:schemeClr val="bg1"/>
                </a:solidFill>
              </a:rPr>
              <a:t>ajudeu a fer créixer la xarxa?</a:t>
            </a:r>
          </a:p>
        </p:txBody>
      </p:sp>
      <p:sp>
        <p:nvSpPr>
          <p:cNvPr id="20" name="5 Rectángulo">
            <a:extLst>
              <a:ext uri="{FF2B5EF4-FFF2-40B4-BE49-F238E27FC236}">
                <a16:creationId xmlns:a16="http://schemas.microsoft.com/office/drawing/2014/main" id="{598E1423-9399-4828-90F6-181E6E0F7A09}"/>
              </a:ext>
            </a:extLst>
          </p:cNvPr>
          <p:cNvSpPr/>
          <p:nvPr/>
        </p:nvSpPr>
        <p:spPr>
          <a:xfrm>
            <a:off x="-2028" y="492118"/>
            <a:ext cx="8748280" cy="434247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2" name="1 CuadroTexto"/>
          <p:cNvSpPr txBox="1"/>
          <p:nvPr/>
        </p:nvSpPr>
        <p:spPr>
          <a:xfrm>
            <a:off x="195858" y="622075"/>
            <a:ext cx="8927175" cy="5109091"/>
          </a:xfrm>
          <a:prstGeom prst="rect">
            <a:avLst/>
          </a:prstGeom>
          <a:noFill/>
        </p:spPr>
        <p:txBody>
          <a:bodyPr wrap="square" rtlCol="0">
            <a:spAutoFit/>
          </a:bodyPr>
          <a:lstStyle/>
          <a:p>
            <a:pPr algn="ctr"/>
            <a:r>
              <a:rPr lang="ca-ES" sz="3200" dirty="0">
                <a:solidFill>
                  <a:srgbClr val="0070C0"/>
                </a:solidFill>
              </a:rPr>
              <a:t>Busqueu el vostre tram de riu</a:t>
            </a:r>
          </a:p>
          <a:p>
            <a:endParaRPr lang="ca-ES" dirty="0">
              <a:hlinkClick r:id="rId5"/>
            </a:endParaRPr>
          </a:p>
          <a:p>
            <a:r>
              <a:rPr lang="ca-ES" sz="2000" dirty="0"/>
              <a:t>Suggeriments per a la recerca</a:t>
            </a:r>
          </a:p>
          <a:p>
            <a:endParaRPr lang="ca-ES" sz="1600" dirty="0"/>
          </a:p>
          <a:p>
            <a:pPr marL="285744" indent="-285744">
              <a:lnSpc>
                <a:spcPct val="150000"/>
              </a:lnSpc>
              <a:buFont typeface="Wingdings" panose="05000000000000000000" pitchFamily="2" charset="2"/>
              <a:buChar char="ü"/>
            </a:pPr>
            <a:r>
              <a:rPr lang="ca-ES" dirty="0"/>
              <a:t>Determineu-ne les coordenades UTM. </a:t>
            </a:r>
            <a:r>
              <a:rPr lang="ca-ES" dirty="0">
                <a:hlinkClick r:id="rId5"/>
              </a:rPr>
              <a:t>http://www.icc.cat/vissir3/</a:t>
            </a:r>
            <a:r>
              <a:rPr lang="ca-ES" dirty="0"/>
              <a:t> </a:t>
            </a:r>
          </a:p>
          <a:p>
            <a:pPr marL="285744" indent="-285744">
              <a:lnSpc>
                <a:spcPct val="150000"/>
              </a:lnSpc>
              <a:buFont typeface="Wingdings" panose="05000000000000000000" pitchFamily="2" charset="2"/>
              <a:buChar char="ü"/>
            </a:pPr>
            <a:r>
              <a:rPr lang="ca-ES" dirty="0"/>
              <a:t>Alerta, cal que estigui separat com a mínim 500m dels trams d’altres grups.</a:t>
            </a:r>
          </a:p>
          <a:p>
            <a:pPr marL="285744" indent="-285744">
              <a:lnSpc>
                <a:spcPct val="150000"/>
              </a:lnSpc>
              <a:buFont typeface="Wingdings" panose="05000000000000000000" pitchFamily="2" charset="2"/>
              <a:buChar char="ü"/>
            </a:pPr>
            <a:r>
              <a:rPr lang="ca-ES" dirty="0"/>
              <a:t>Proveu d’esbrinar com ha canviat al llarg del temps, els usos del sòl o els substrats geològics que hi trobem.</a:t>
            </a:r>
          </a:p>
          <a:p>
            <a:pPr marL="285744" indent="-285744">
              <a:lnSpc>
                <a:spcPct val="150000"/>
              </a:lnSpc>
              <a:buFont typeface="Wingdings" panose="05000000000000000000" pitchFamily="2" charset="2"/>
              <a:buChar char="ü"/>
            </a:pPr>
            <a:r>
              <a:rPr lang="ca-ES" dirty="0"/>
              <a:t>Quants grups de voluntaris tenim a prop vostre?</a:t>
            </a:r>
          </a:p>
          <a:p>
            <a:pPr marL="285744" indent="-285744">
              <a:lnSpc>
                <a:spcPct val="150000"/>
              </a:lnSpc>
              <a:buFont typeface="Wingdings" panose="05000000000000000000" pitchFamily="2" charset="2"/>
              <a:buChar char="ü"/>
            </a:pPr>
            <a:r>
              <a:rPr lang="ca-ES" dirty="0"/>
              <a:t>A grans trets, què podríeu dir de l’estat ecològic  dels rius i rieres del vostre municipi?</a:t>
            </a:r>
          </a:p>
          <a:p>
            <a:endParaRPr lang="ca-ES" sz="2400" dirty="0"/>
          </a:p>
          <a:p>
            <a:endParaRPr lang="ca-ES" dirty="0"/>
          </a:p>
          <a:p>
            <a:endParaRPr lang="ca-ES" dirty="0"/>
          </a:p>
          <a:p>
            <a:endParaRPr lang="ca-ES" dirty="0"/>
          </a:p>
        </p:txBody>
      </p:sp>
    </p:spTree>
    <p:extLst>
      <p:ext uri="{BB962C8B-B14F-4D97-AF65-F5344CB8AC3E}">
        <p14:creationId xmlns:p14="http://schemas.microsoft.com/office/powerpoint/2010/main" val="3858980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6 Grupo"/>
          <p:cNvGrpSpPr/>
          <p:nvPr/>
        </p:nvGrpSpPr>
        <p:grpSpPr>
          <a:xfrm>
            <a:off x="-7169" y="-27380"/>
            <a:ext cx="9151171" cy="6984775"/>
            <a:chOff x="-7169" y="-27384"/>
            <a:chExt cx="9151170" cy="6984775"/>
          </a:xfrm>
        </p:grpSpPr>
        <p:pic>
          <p:nvPicPr>
            <p:cNvPr id="6" name="Imagen 2" descr="artem-bali-606755-unsplash.jpg"/>
            <p:cNvPicPr>
              <a:picLocks noChangeAspect="1"/>
            </p:cNvPicPr>
            <p:nvPr/>
          </p:nvPicPr>
          <p:blipFill rotWithShape="1">
            <a:blip r:embed="rId2" cstate="print">
              <a:extLst>
                <a:ext uri="{28A0092B-C50C-407E-A947-70E740481C1C}">
                  <a14:useLocalDpi xmlns:a14="http://schemas.microsoft.com/office/drawing/2010/main" val="0"/>
                </a:ext>
              </a:extLst>
            </a:blip>
            <a:srcRect l="7155" t="64605"/>
            <a:stretch/>
          </p:blipFill>
          <p:spPr>
            <a:xfrm>
              <a:off x="-7169" y="4791074"/>
              <a:ext cx="9144001" cy="2166317"/>
            </a:xfrm>
            <a:prstGeom prst="rect">
              <a:avLst/>
            </a:prstGeom>
          </p:spPr>
        </p:pic>
        <p:pic>
          <p:nvPicPr>
            <p:cNvPr id="4" name="Imagen 2" descr="artem-bali-606755-unsplash.jpg"/>
            <p:cNvPicPr>
              <a:picLocks noChangeAspect="1"/>
            </p:cNvPicPr>
            <p:nvPr/>
          </p:nvPicPr>
          <p:blipFill rotWithShape="1">
            <a:blip r:embed="rId2" cstate="print">
              <a:extLst>
                <a:ext uri="{28A0092B-C50C-407E-A947-70E740481C1C}">
                  <a14:useLocalDpi xmlns:a14="http://schemas.microsoft.com/office/drawing/2010/main" val="0"/>
                </a:ext>
              </a:extLst>
            </a:blip>
            <a:srcRect l="7155" t="-64" b="8107"/>
            <a:stretch/>
          </p:blipFill>
          <p:spPr>
            <a:xfrm>
              <a:off x="0" y="-27384"/>
              <a:ext cx="9144001" cy="5628084"/>
            </a:xfrm>
            <a:prstGeom prst="rect">
              <a:avLst/>
            </a:prstGeom>
          </p:spPr>
        </p:pic>
      </p:grpSp>
      <p:sp>
        <p:nvSpPr>
          <p:cNvPr id="8" name="7 Rectángulo"/>
          <p:cNvSpPr/>
          <p:nvPr/>
        </p:nvSpPr>
        <p:spPr>
          <a:xfrm>
            <a:off x="-14339" y="4797391"/>
            <a:ext cx="9158339" cy="2160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9" name="8 CuadroTexto"/>
          <p:cNvSpPr txBox="1"/>
          <p:nvPr/>
        </p:nvSpPr>
        <p:spPr>
          <a:xfrm>
            <a:off x="323528" y="5295563"/>
            <a:ext cx="8712968" cy="646331"/>
          </a:xfrm>
          <a:prstGeom prst="rect">
            <a:avLst/>
          </a:prstGeom>
          <a:noFill/>
        </p:spPr>
        <p:txBody>
          <a:bodyPr wrap="square" rtlCol="0">
            <a:spAutoFit/>
          </a:bodyPr>
          <a:lstStyle/>
          <a:p>
            <a:r>
              <a:rPr lang="ca-ES" sz="3600" b="1" dirty="0">
                <a:solidFill>
                  <a:schemeClr val="bg1"/>
                </a:solidFill>
              </a:rPr>
              <a:t>Els ecosistemes fluvials i l’activitat humana</a:t>
            </a:r>
          </a:p>
        </p:txBody>
      </p:sp>
      <p:pic>
        <p:nvPicPr>
          <p:cNvPr id="10" name="Imagen 7">
            <a:extLst>
              <a:ext uri="{FF2B5EF4-FFF2-40B4-BE49-F238E27FC236}">
                <a16:creationId xmlns:a16="http://schemas.microsoft.com/office/drawing/2014/main" id="{F82C4318-B827-4672-8840-9BC38513C9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2320" y="6525354"/>
            <a:ext cx="1451912" cy="211831"/>
          </a:xfrm>
          <a:prstGeom prst="rect">
            <a:avLst/>
          </a:prstGeom>
        </p:spPr>
      </p:pic>
    </p:spTree>
    <p:extLst>
      <p:ext uri="{BB962C8B-B14F-4D97-AF65-F5344CB8AC3E}">
        <p14:creationId xmlns:p14="http://schemas.microsoft.com/office/powerpoint/2010/main" val="3083043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descr="Resultado de imagen de curs alt del ri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6353" y="476672"/>
            <a:ext cx="4716360" cy="1342936"/>
          </a:xfrm>
          <a:prstGeom prst="rect">
            <a:avLst/>
          </a:prstGeom>
          <a:noFill/>
          <a:extLst>
            <a:ext uri="{909E8E84-426E-40DD-AFC4-6F175D3DCCD1}">
              <a14:hiddenFill xmlns:a14="http://schemas.microsoft.com/office/drawing/2010/main">
                <a:solidFill>
                  <a:srgbClr val="FFFFFF"/>
                </a:solidFill>
              </a14:hiddenFill>
            </a:ext>
          </a:extLst>
        </p:spPr>
      </p:pic>
      <p:sp>
        <p:nvSpPr>
          <p:cNvPr id="12" name="11 CuadroTexto"/>
          <p:cNvSpPr txBox="1"/>
          <p:nvPr/>
        </p:nvSpPr>
        <p:spPr>
          <a:xfrm>
            <a:off x="302452" y="1133444"/>
            <a:ext cx="1872208" cy="1077218"/>
          </a:xfrm>
          <a:prstGeom prst="rect">
            <a:avLst/>
          </a:prstGeom>
          <a:noFill/>
        </p:spPr>
        <p:txBody>
          <a:bodyPr wrap="square" rtlCol="0">
            <a:spAutoFit/>
          </a:bodyPr>
          <a:lstStyle/>
          <a:p>
            <a:r>
              <a:rPr lang="ca-ES" sz="1600" b="1" dirty="0">
                <a:solidFill>
                  <a:srgbClr val="45637A"/>
                </a:solidFill>
              </a:rPr>
              <a:t>Substrats</a:t>
            </a:r>
          </a:p>
          <a:p>
            <a:r>
              <a:rPr lang="ca-ES" sz="1600" b="1" dirty="0">
                <a:solidFill>
                  <a:srgbClr val="45637A"/>
                </a:solidFill>
              </a:rPr>
              <a:t>Cabal</a:t>
            </a:r>
          </a:p>
          <a:p>
            <a:r>
              <a:rPr lang="ca-ES" sz="1600" b="1" dirty="0">
                <a:solidFill>
                  <a:srgbClr val="45637A"/>
                </a:solidFill>
              </a:rPr>
              <a:t>Sedimentació</a:t>
            </a:r>
          </a:p>
          <a:p>
            <a:r>
              <a:rPr lang="ca-ES" sz="1600" b="1" dirty="0">
                <a:solidFill>
                  <a:srgbClr val="45637A"/>
                </a:solidFill>
              </a:rPr>
              <a:t>Estructura de ribera</a:t>
            </a:r>
            <a:endParaRPr lang="ca-ES" sz="1600" dirty="0"/>
          </a:p>
        </p:txBody>
      </p:sp>
      <p:sp>
        <p:nvSpPr>
          <p:cNvPr id="21" name="20 CuadroTexto"/>
          <p:cNvSpPr txBox="1"/>
          <p:nvPr/>
        </p:nvSpPr>
        <p:spPr>
          <a:xfrm>
            <a:off x="302455" y="2852940"/>
            <a:ext cx="6141756" cy="892552"/>
          </a:xfrm>
          <a:prstGeom prst="rect">
            <a:avLst/>
          </a:prstGeom>
          <a:noFill/>
        </p:spPr>
        <p:txBody>
          <a:bodyPr wrap="square" rtlCol="0">
            <a:spAutoFit/>
          </a:bodyPr>
          <a:lstStyle/>
          <a:p>
            <a:r>
              <a:rPr lang="ca-ES" dirty="0">
                <a:solidFill>
                  <a:srgbClr val="45637A"/>
                </a:solidFill>
                <a:latin typeface="Calibri" panose="020F0502020204030204" pitchFamily="34" charset="0"/>
                <a:cs typeface="Calibri" panose="020F0502020204030204" pitchFamily="34" charset="0"/>
              </a:rPr>
              <a:t>El riu és un </a:t>
            </a:r>
            <a:r>
              <a:rPr lang="ca-ES" b="1" dirty="0">
                <a:solidFill>
                  <a:srgbClr val="73B5E0"/>
                </a:solidFill>
                <a:latin typeface="Calibri" panose="020F0502020204030204" pitchFamily="34" charset="0"/>
                <a:cs typeface="Calibri" panose="020F0502020204030204" pitchFamily="34" charset="0"/>
              </a:rPr>
              <a:t>ecosistema</a:t>
            </a:r>
            <a:r>
              <a:rPr lang="ca-ES" dirty="0">
                <a:solidFill>
                  <a:srgbClr val="45637A"/>
                </a:solidFill>
                <a:latin typeface="Calibri" panose="020F0502020204030204" pitchFamily="34" charset="0"/>
                <a:cs typeface="Calibri" panose="020F0502020204030204" pitchFamily="34" charset="0"/>
              </a:rPr>
              <a:t> on els </a:t>
            </a:r>
            <a:r>
              <a:rPr lang="ca-ES" b="1" dirty="0">
                <a:solidFill>
                  <a:srgbClr val="73B5E0"/>
                </a:solidFill>
                <a:latin typeface="Calibri" panose="020F0502020204030204" pitchFamily="34" charset="0"/>
                <a:cs typeface="Calibri" panose="020F0502020204030204" pitchFamily="34" charset="0"/>
              </a:rPr>
              <a:t>cicles biogeoquímics</a:t>
            </a:r>
            <a:r>
              <a:rPr lang="ca-ES" dirty="0">
                <a:solidFill>
                  <a:srgbClr val="45637A"/>
                </a:solidFill>
                <a:latin typeface="Calibri" panose="020F0502020204030204" pitchFamily="34" charset="0"/>
                <a:cs typeface="Calibri" panose="020F0502020204030204" pitchFamily="34" charset="0"/>
              </a:rPr>
              <a:t> interactuen de forma contínua i dinàmica.</a:t>
            </a:r>
          </a:p>
          <a:p>
            <a:endParaRPr lang="ca-ES" sz="1600" dirty="0">
              <a:solidFill>
                <a:srgbClr val="45637A"/>
              </a:solidFill>
              <a:latin typeface="Futura Bk BT" panose="020B0502020204020303" pitchFamily="34" charset="0"/>
            </a:endParaRPr>
          </a:p>
        </p:txBody>
      </p:sp>
      <p:grpSp>
        <p:nvGrpSpPr>
          <p:cNvPr id="3" name="2 Grupo"/>
          <p:cNvGrpSpPr/>
          <p:nvPr/>
        </p:nvGrpSpPr>
        <p:grpSpPr>
          <a:xfrm>
            <a:off x="1919370" y="3701910"/>
            <a:ext cx="5121067" cy="2937362"/>
            <a:chOff x="1835696" y="3701909"/>
            <a:chExt cx="5121066" cy="2937362"/>
          </a:xfrm>
        </p:grpSpPr>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835696" y="3701909"/>
              <a:ext cx="5100903" cy="2937362"/>
            </a:xfrm>
            <a:prstGeom prst="rect">
              <a:avLst/>
            </a:prstGeom>
            <a:solidFill>
              <a:schemeClr val="accent1">
                <a:alpha val="52000"/>
              </a:schemeClr>
            </a:solidFill>
            <a:effectLst>
              <a:softEdge rad="31750"/>
            </a:effectLst>
            <a:extLst/>
          </p:spPr>
        </p:pic>
        <p:sp>
          <p:nvSpPr>
            <p:cNvPr id="26" name="25 CuadroTexto"/>
            <p:cNvSpPr txBox="1"/>
            <p:nvPr/>
          </p:nvSpPr>
          <p:spPr>
            <a:xfrm>
              <a:off x="2046521" y="6107264"/>
              <a:ext cx="1148071" cy="369332"/>
            </a:xfrm>
            <a:prstGeom prst="rect">
              <a:avLst/>
            </a:prstGeom>
            <a:noFill/>
          </p:spPr>
          <p:txBody>
            <a:bodyPr wrap="square" rtlCol="0">
              <a:spAutoFit/>
            </a:bodyPr>
            <a:lstStyle/>
            <a:p>
              <a:r>
                <a:rPr lang="ca-ES" b="1" dirty="0">
                  <a:effectLst>
                    <a:outerShdw blurRad="38100" dist="38100" dir="2700000" algn="tl">
                      <a:srgbClr val="000000">
                        <a:alpha val="43137"/>
                      </a:srgbClr>
                    </a:outerShdw>
                  </a:effectLst>
                </a:rPr>
                <a:t>nutrients</a:t>
              </a:r>
            </a:p>
          </p:txBody>
        </p:sp>
        <p:sp>
          <p:nvSpPr>
            <p:cNvPr id="41" name="40 CuadroTexto"/>
            <p:cNvSpPr txBox="1"/>
            <p:nvPr/>
          </p:nvSpPr>
          <p:spPr>
            <a:xfrm>
              <a:off x="5203108" y="4806724"/>
              <a:ext cx="1305696" cy="369332"/>
            </a:xfrm>
            <a:prstGeom prst="rect">
              <a:avLst/>
            </a:prstGeom>
            <a:noFill/>
          </p:spPr>
          <p:txBody>
            <a:bodyPr wrap="square" rtlCol="0">
              <a:spAutoFit/>
            </a:bodyPr>
            <a:lstStyle/>
            <a:p>
              <a:r>
                <a:rPr lang="ca-ES" b="1" dirty="0">
                  <a:effectLst>
                    <a:outerShdw blurRad="38100" dist="38100" dir="2700000" algn="tl">
                      <a:srgbClr val="000000">
                        <a:alpha val="43137"/>
                      </a:srgbClr>
                    </a:outerShdw>
                  </a:effectLst>
                </a:rPr>
                <a:t>éssers vius</a:t>
              </a:r>
            </a:p>
          </p:txBody>
        </p:sp>
        <p:sp>
          <p:nvSpPr>
            <p:cNvPr id="27" name="26 CuadroTexto"/>
            <p:cNvSpPr txBox="1"/>
            <p:nvPr/>
          </p:nvSpPr>
          <p:spPr>
            <a:xfrm>
              <a:off x="4936090" y="6060195"/>
              <a:ext cx="2020672" cy="369332"/>
            </a:xfrm>
            <a:prstGeom prst="rect">
              <a:avLst/>
            </a:prstGeom>
            <a:noFill/>
          </p:spPr>
          <p:txBody>
            <a:bodyPr wrap="square" rtlCol="0">
              <a:spAutoFit/>
            </a:bodyPr>
            <a:lstStyle/>
            <a:p>
              <a:r>
                <a:rPr lang="ca-ES" b="1" dirty="0">
                  <a:effectLst>
                    <a:outerShdw blurRad="38100" dist="38100" dir="2700000" algn="tl">
                      <a:srgbClr val="000000">
                        <a:alpha val="43137"/>
                      </a:srgbClr>
                    </a:outerShdw>
                  </a:effectLst>
                </a:rPr>
                <a:t>Substrat geològic</a:t>
              </a:r>
            </a:p>
          </p:txBody>
        </p:sp>
        <p:sp>
          <p:nvSpPr>
            <p:cNvPr id="50" name="49 CuadroTexto"/>
            <p:cNvSpPr txBox="1"/>
            <p:nvPr/>
          </p:nvSpPr>
          <p:spPr>
            <a:xfrm>
              <a:off x="2976497" y="3899849"/>
              <a:ext cx="718815" cy="369332"/>
            </a:xfrm>
            <a:prstGeom prst="rect">
              <a:avLst/>
            </a:prstGeom>
            <a:noFill/>
          </p:spPr>
          <p:txBody>
            <a:bodyPr wrap="square" rtlCol="0">
              <a:spAutoFit/>
            </a:bodyPr>
            <a:lstStyle/>
            <a:p>
              <a:r>
                <a:rPr lang="ca-ES" b="1" dirty="0">
                  <a:effectLst>
                    <a:outerShdw blurRad="38100" dist="38100" dir="2700000" algn="tl">
                      <a:srgbClr val="000000">
                        <a:alpha val="43137"/>
                      </a:srgbClr>
                    </a:outerShdw>
                  </a:effectLst>
                </a:rPr>
                <a:t>clima</a:t>
              </a:r>
            </a:p>
          </p:txBody>
        </p:sp>
        <p:sp>
          <p:nvSpPr>
            <p:cNvPr id="43" name="42 CuadroTexto"/>
            <p:cNvSpPr txBox="1"/>
            <p:nvPr/>
          </p:nvSpPr>
          <p:spPr>
            <a:xfrm>
              <a:off x="3721042" y="6110811"/>
              <a:ext cx="716995" cy="369332"/>
            </a:xfrm>
            <a:prstGeom prst="rect">
              <a:avLst/>
            </a:prstGeom>
            <a:noFill/>
          </p:spPr>
          <p:txBody>
            <a:bodyPr wrap="square" rtlCol="0">
              <a:spAutoFit/>
            </a:bodyPr>
            <a:lstStyle/>
            <a:p>
              <a:r>
                <a:rPr lang="ca-ES" b="1" dirty="0">
                  <a:effectLst>
                    <a:outerShdw blurRad="38100" dist="38100" dir="2700000" algn="tl">
                      <a:srgbClr val="000000">
                        <a:alpha val="43137"/>
                      </a:srgbClr>
                    </a:outerShdw>
                  </a:effectLst>
                </a:rPr>
                <a:t>aigua</a:t>
              </a:r>
            </a:p>
          </p:txBody>
        </p:sp>
        <p:sp>
          <p:nvSpPr>
            <p:cNvPr id="37" name="36 Flecha curvada hacia arriba"/>
            <p:cNvSpPr/>
            <p:nvPr/>
          </p:nvSpPr>
          <p:spPr>
            <a:xfrm rot="1270241">
              <a:off x="2994812" y="5350542"/>
              <a:ext cx="2044116" cy="1159647"/>
            </a:xfrm>
            <a:prstGeom prst="curvedUpArrow">
              <a:avLst/>
            </a:prstGeom>
            <a:solidFill>
              <a:srgbClr val="73B5E0">
                <a:alpha val="29000"/>
              </a:srgbClr>
            </a:solidFill>
            <a:ln>
              <a:solidFill>
                <a:schemeClr val="accent1">
                  <a:shade val="50000"/>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solidFill>
                  <a:schemeClr val="tx1"/>
                </a:solidFill>
              </a:endParaRPr>
            </a:p>
          </p:txBody>
        </p:sp>
        <p:sp>
          <p:nvSpPr>
            <p:cNvPr id="16" name="15 Flecha curvada hacia arriba"/>
            <p:cNvSpPr/>
            <p:nvPr/>
          </p:nvSpPr>
          <p:spPr>
            <a:xfrm rot="12071274">
              <a:off x="3415373" y="3962162"/>
              <a:ext cx="2122594" cy="1137697"/>
            </a:xfrm>
            <a:prstGeom prst="curvedUpArrow">
              <a:avLst/>
            </a:prstGeom>
            <a:solidFill>
              <a:srgbClr val="73B5E0">
                <a:alpha val="29000"/>
              </a:srgbClr>
            </a:solidFill>
            <a:ln>
              <a:solidFill>
                <a:schemeClr val="accent1">
                  <a:shade val="50000"/>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solidFill>
                  <a:schemeClr val="tx1"/>
                </a:solidFill>
              </a:endParaRPr>
            </a:p>
          </p:txBody>
        </p:sp>
      </p:grpSp>
      <p:sp>
        <p:nvSpPr>
          <p:cNvPr id="2" name="1 Flecha derecha"/>
          <p:cNvSpPr/>
          <p:nvPr/>
        </p:nvSpPr>
        <p:spPr>
          <a:xfrm>
            <a:off x="2260066" y="1871831"/>
            <a:ext cx="4649515" cy="333036"/>
          </a:xfrm>
          <a:prstGeom prst="rightArrow">
            <a:avLst/>
          </a:prstGeom>
          <a:solidFill>
            <a:schemeClr val="accent5">
              <a:lumMod val="20000"/>
              <a:lumOff val="80000"/>
            </a:schemeClr>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5" name="14 Rectángulo"/>
          <p:cNvSpPr/>
          <p:nvPr/>
        </p:nvSpPr>
        <p:spPr>
          <a:xfrm>
            <a:off x="0" y="-27384"/>
            <a:ext cx="9144000" cy="504056"/>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a-ES" sz="2000" b="1" dirty="0">
              <a:solidFill>
                <a:schemeClr val="bg1"/>
              </a:solidFill>
              <a:latin typeface="Century Gothic" pitchFamily="34" charset="0"/>
            </a:endParaRPr>
          </a:p>
        </p:txBody>
      </p:sp>
      <p:sp>
        <p:nvSpPr>
          <p:cNvPr id="4" name="3 CuadroTexto"/>
          <p:cNvSpPr txBox="1"/>
          <p:nvPr/>
        </p:nvSpPr>
        <p:spPr>
          <a:xfrm>
            <a:off x="106777" y="34063"/>
            <a:ext cx="5041297" cy="369332"/>
          </a:xfrm>
          <a:prstGeom prst="rect">
            <a:avLst/>
          </a:prstGeom>
          <a:noFill/>
        </p:spPr>
        <p:txBody>
          <a:bodyPr wrap="square" rtlCol="0">
            <a:spAutoFit/>
          </a:bodyPr>
          <a:lstStyle/>
          <a:p>
            <a:r>
              <a:rPr lang="ca-ES" dirty="0">
                <a:solidFill>
                  <a:schemeClr val="bg1"/>
                </a:solidFill>
              </a:rPr>
              <a:t>Els ecosistemes fluvials i l’activitat humana</a:t>
            </a:r>
          </a:p>
        </p:txBody>
      </p:sp>
      <p:pic>
        <p:nvPicPr>
          <p:cNvPr id="17" name="Picture 19" descr="logo-hor-pr-ah"/>
          <p:cNvPicPr>
            <a:picLocks noChangeAspect="1" noChangeArrowheads="1"/>
          </p:cNvPicPr>
          <p:nvPr/>
        </p:nvPicPr>
        <p:blipFill>
          <a:blip r:embed="rId5" cstate="print"/>
          <a:srcRect/>
          <a:stretch>
            <a:fillRect/>
          </a:stretch>
        </p:blipFill>
        <p:spPr bwMode="auto">
          <a:xfrm>
            <a:off x="8202363" y="6472434"/>
            <a:ext cx="857729" cy="282999"/>
          </a:xfrm>
          <a:prstGeom prst="rect">
            <a:avLst/>
          </a:prstGeom>
          <a:noFill/>
          <a:ln w="9525">
            <a:noFill/>
            <a:miter lim="800000"/>
            <a:headEnd/>
            <a:tailEnd/>
          </a:ln>
        </p:spPr>
      </p:pic>
      <p:pic>
        <p:nvPicPr>
          <p:cNvPr id="18" name="Imagen 7">
            <a:extLst>
              <a:ext uri="{FF2B5EF4-FFF2-40B4-BE49-F238E27FC236}">
                <a16:creationId xmlns:a16="http://schemas.microsoft.com/office/drawing/2014/main" id="{522C6EFC-E9C9-4BE3-B456-C99491C6EE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flipH="1" flipV="1">
            <a:off x="7374750" y="115395"/>
            <a:ext cx="1584239" cy="231137"/>
          </a:xfrm>
          <a:prstGeom prst="rect">
            <a:avLst/>
          </a:prstGeom>
        </p:spPr>
      </p:pic>
    </p:spTree>
    <p:extLst>
      <p:ext uri="{BB962C8B-B14F-4D97-AF65-F5344CB8AC3E}">
        <p14:creationId xmlns:p14="http://schemas.microsoft.com/office/powerpoint/2010/main" val="237280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13 Grupo">
            <a:extLst>
              <a:ext uri="{FF2B5EF4-FFF2-40B4-BE49-F238E27FC236}">
                <a16:creationId xmlns:a16="http://schemas.microsoft.com/office/drawing/2014/main" id="{5904DA7E-30DE-4C57-AB4F-C2A6836506E0}"/>
              </a:ext>
            </a:extLst>
          </p:cNvPr>
          <p:cNvGrpSpPr/>
          <p:nvPr/>
        </p:nvGrpSpPr>
        <p:grpSpPr>
          <a:xfrm>
            <a:off x="285652" y="4941178"/>
            <a:ext cx="767912" cy="599505"/>
            <a:chOff x="343293" y="4654949"/>
            <a:chExt cx="1750960" cy="1177635"/>
          </a:xfrm>
        </p:grpSpPr>
        <p:sp>
          <p:nvSpPr>
            <p:cNvPr id="21" name="9 Elipse">
              <a:extLst>
                <a:ext uri="{FF2B5EF4-FFF2-40B4-BE49-F238E27FC236}">
                  <a16:creationId xmlns:a16="http://schemas.microsoft.com/office/drawing/2014/main" id="{B76BBCFD-CC4E-4CCA-89D5-953936C86A6C}"/>
                </a:ext>
              </a:extLst>
            </p:cNvPr>
            <p:cNvSpPr/>
            <p:nvPr/>
          </p:nvSpPr>
          <p:spPr>
            <a:xfrm>
              <a:off x="343293" y="4873827"/>
              <a:ext cx="1466556" cy="958757"/>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2" name="14 Elipse">
              <a:extLst>
                <a:ext uri="{FF2B5EF4-FFF2-40B4-BE49-F238E27FC236}">
                  <a16:creationId xmlns:a16="http://schemas.microsoft.com/office/drawing/2014/main" id="{DB1B38A3-D4E2-4668-928F-493A63983BE7}"/>
                </a:ext>
              </a:extLst>
            </p:cNvPr>
            <p:cNvSpPr/>
            <p:nvPr/>
          </p:nvSpPr>
          <p:spPr>
            <a:xfrm rot="21417755">
              <a:off x="1252964" y="4747064"/>
              <a:ext cx="841289" cy="526382"/>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3" name="15 Elipse">
              <a:extLst>
                <a:ext uri="{FF2B5EF4-FFF2-40B4-BE49-F238E27FC236}">
                  <a16:creationId xmlns:a16="http://schemas.microsoft.com/office/drawing/2014/main" id="{B706F5EC-D3C7-48E4-8630-1E9E57360103}"/>
                </a:ext>
              </a:extLst>
            </p:cNvPr>
            <p:cNvSpPr/>
            <p:nvPr/>
          </p:nvSpPr>
          <p:spPr>
            <a:xfrm rot="21417755">
              <a:off x="1109174" y="4654949"/>
              <a:ext cx="429443" cy="26272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grpSp>
      <p:sp>
        <p:nvSpPr>
          <p:cNvPr id="9" name="8 Rectángulo"/>
          <p:cNvSpPr/>
          <p:nvPr/>
        </p:nvSpPr>
        <p:spPr>
          <a:xfrm>
            <a:off x="911715" y="5787335"/>
            <a:ext cx="6427593" cy="830997"/>
          </a:xfrm>
          <a:prstGeom prst="rect">
            <a:avLst/>
          </a:prstGeom>
        </p:spPr>
        <p:txBody>
          <a:bodyPr wrap="none">
            <a:spAutoFit/>
          </a:bodyPr>
          <a:lstStyle/>
          <a:p>
            <a:pPr marL="285750" indent="-285750">
              <a:buFont typeface="Arial" panose="020B0604020202020204" pitchFamily="34" charset="0"/>
              <a:buChar char="•"/>
            </a:pPr>
            <a:r>
              <a:rPr lang="ca-ES" sz="1600" dirty="0" smtClean="0">
                <a:hlinkClick r:id="rId3"/>
              </a:rPr>
              <a:t>http</a:t>
            </a:r>
            <a:r>
              <a:rPr lang="ca-ES" sz="1600" dirty="0">
                <a:hlinkClick r:id="rId3"/>
              </a:rPr>
              <a:t>://www.saihebro.com/saihebro/index.php?url=/datos/introduccion</a:t>
            </a:r>
            <a:endParaRPr lang="ca-ES" sz="1600" dirty="0"/>
          </a:p>
          <a:p>
            <a:pPr marL="285750" indent="-285750">
              <a:buFont typeface="Arial" panose="020B0604020202020204" pitchFamily="34" charset="0"/>
              <a:buChar char="•"/>
            </a:pPr>
            <a:r>
              <a:rPr lang="ca-ES" sz="1600" dirty="0" smtClean="0">
                <a:hlinkClick r:id="rId4"/>
              </a:rPr>
              <a:t>http</a:t>
            </a:r>
            <a:r>
              <a:rPr lang="ca-ES" sz="1600" dirty="0">
                <a:hlinkClick r:id="rId4"/>
              </a:rPr>
              <a:t>://aca-web.gencat.cat/sentilo-catalog-web/component/map</a:t>
            </a:r>
            <a:endParaRPr lang="ca-ES" sz="1600" dirty="0"/>
          </a:p>
          <a:p>
            <a:pPr marL="285750" indent="-285750">
              <a:buFont typeface="Arial" panose="020B0604020202020204" pitchFamily="34" charset="0"/>
              <a:buChar char="•"/>
            </a:pPr>
            <a:r>
              <a:rPr lang="es-ES" sz="1600" dirty="0">
                <a:hlinkClick r:id="rId5"/>
              </a:rPr>
              <a:t>http://saih.chj.es/chj/saih/?f</a:t>
            </a:r>
            <a:r>
              <a:rPr lang="es-ES" sz="1600" dirty="0"/>
              <a:t> </a:t>
            </a:r>
            <a:endParaRPr lang="ca-ES" dirty="0"/>
          </a:p>
        </p:txBody>
      </p:sp>
      <p:sp>
        <p:nvSpPr>
          <p:cNvPr id="13" name="12 CuadroTexto"/>
          <p:cNvSpPr txBox="1"/>
          <p:nvPr/>
        </p:nvSpPr>
        <p:spPr>
          <a:xfrm>
            <a:off x="395974" y="5194226"/>
            <a:ext cx="8064459" cy="584775"/>
          </a:xfrm>
          <a:prstGeom prst="rect">
            <a:avLst/>
          </a:prstGeom>
          <a:noFill/>
        </p:spPr>
        <p:txBody>
          <a:bodyPr wrap="square" rtlCol="0">
            <a:spAutoFit/>
          </a:bodyPr>
          <a:lstStyle/>
          <a:p>
            <a:r>
              <a:rPr lang="ca-ES" sz="1600" dirty="0">
                <a:solidFill>
                  <a:schemeClr val="bg1">
                    <a:lumMod val="50000"/>
                  </a:schemeClr>
                </a:solidFill>
              </a:rPr>
              <a:t>Podeu consultar dades de cabals en temps real o cartografia de les diferents conques catalanes aquí. Proveu de descobrir com està el vostre riu segons l’administració.</a:t>
            </a:r>
          </a:p>
        </p:txBody>
      </p:sp>
      <p:sp>
        <p:nvSpPr>
          <p:cNvPr id="12" name="11 Rectángulo"/>
          <p:cNvSpPr/>
          <p:nvPr/>
        </p:nvSpPr>
        <p:spPr>
          <a:xfrm>
            <a:off x="0" y="-27384"/>
            <a:ext cx="9144000" cy="504056"/>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a-ES" sz="2000" b="1" dirty="0">
              <a:solidFill>
                <a:schemeClr val="bg1"/>
              </a:solidFill>
              <a:latin typeface="Century Gothic" pitchFamily="34" charset="0"/>
            </a:endParaRPr>
          </a:p>
        </p:txBody>
      </p:sp>
      <p:pic>
        <p:nvPicPr>
          <p:cNvPr id="17" name="Picture 19" descr="logo-hor-pr-ah"/>
          <p:cNvPicPr>
            <a:picLocks noChangeAspect="1" noChangeArrowheads="1"/>
          </p:cNvPicPr>
          <p:nvPr/>
        </p:nvPicPr>
        <p:blipFill>
          <a:blip r:embed="rId6" cstate="print"/>
          <a:srcRect/>
          <a:stretch>
            <a:fillRect/>
          </a:stretch>
        </p:blipFill>
        <p:spPr bwMode="auto">
          <a:xfrm>
            <a:off x="8202363" y="6472434"/>
            <a:ext cx="857729" cy="282999"/>
          </a:xfrm>
          <a:prstGeom prst="rect">
            <a:avLst/>
          </a:prstGeom>
          <a:noFill/>
          <a:ln w="9525">
            <a:noFill/>
            <a:miter lim="800000"/>
            <a:headEnd/>
            <a:tailEnd/>
          </a:ln>
        </p:spPr>
      </p:pic>
      <p:sp>
        <p:nvSpPr>
          <p:cNvPr id="18" name="3 CuadroTexto">
            <a:extLst>
              <a:ext uri="{FF2B5EF4-FFF2-40B4-BE49-F238E27FC236}">
                <a16:creationId xmlns:a16="http://schemas.microsoft.com/office/drawing/2014/main" id="{B3EF7D13-2198-43EF-9E09-CE5B56857F09}"/>
              </a:ext>
            </a:extLst>
          </p:cNvPr>
          <p:cNvSpPr txBox="1"/>
          <p:nvPr/>
        </p:nvSpPr>
        <p:spPr>
          <a:xfrm>
            <a:off x="106777" y="34063"/>
            <a:ext cx="5041297" cy="369332"/>
          </a:xfrm>
          <a:prstGeom prst="rect">
            <a:avLst/>
          </a:prstGeom>
          <a:noFill/>
        </p:spPr>
        <p:txBody>
          <a:bodyPr wrap="square" rtlCol="0">
            <a:spAutoFit/>
          </a:bodyPr>
          <a:lstStyle/>
          <a:p>
            <a:r>
              <a:rPr lang="ca-ES" dirty="0">
                <a:solidFill>
                  <a:schemeClr val="bg1"/>
                </a:solidFill>
              </a:rPr>
              <a:t>Els ecosistemes fluvials i l’activitat humana</a:t>
            </a:r>
          </a:p>
        </p:txBody>
      </p:sp>
      <p:pic>
        <p:nvPicPr>
          <p:cNvPr id="19" name="Imagen 7">
            <a:extLst>
              <a:ext uri="{FF2B5EF4-FFF2-40B4-BE49-F238E27FC236}">
                <a16:creationId xmlns:a16="http://schemas.microsoft.com/office/drawing/2014/main" id="{60DB9306-1409-40FB-BC7C-F4760E4E7E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flipH="1" flipV="1">
            <a:off x="7374750" y="115395"/>
            <a:ext cx="1584239" cy="231137"/>
          </a:xfrm>
          <a:prstGeom prst="rect">
            <a:avLst/>
          </a:prstGeom>
        </p:spPr>
      </p:pic>
      <p:pic>
        <p:nvPicPr>
          <p:cNvPr id="4" name="Imagen 3">
            <a:extLst>
              <a:ext uri="{FF2B5EF4-FFF2-40B4-BE49-F238E27FC236}">
                <a16:creationId xmlns:a16="http://schemas.microsoft.com/office/drawing/2014/main" id="{51C4D381-999F-4A0A-9B72-3B9BE333C3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28206" y="992108"/>
            <a:ext cx="4602300" cy="4115587"/>
          </a:xfrm>
          <a:prstGeom prst="rect">
            <a:avLst/>
          </a:prstGeom>
        </p:spPr>
      </p:pic>
      <p:pic>
        <p:nvPicPr>
          <p:cNvPr id="7" name="Imagen 6">
            <a:extLst>
              <a:ext uri="{FF2B5EF4-FFF2-40B4-BE49-F238E27FC236}">
                <a16:creationId xmlns:a16="http://schemas.microsoft.com/office/drawing/2014/main" id="{2833D2E9-E58F-4993-93E0-35F2DF2D9E7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0098" y="1215375"/>
            <a:ext cx="4485279" cy="3579513"/>
          </a:xfrm>
          <a:prstGeom prst="rect">
            <a:avLst/>
          </a:prstGeom>
        </p:spPr>
      </p:pic>
    </p:spTree>
    <p:extLst>
      <p:ext uri="{BB962C8B-B14F-4D97-AF65-F5344CB8AC3E}">
        <p14:creationId xmlns:p14="http://schemas.microsoft.com/office/powerpoint/2010/main" val="2117854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tge 6" descr="dph.JPG"/>
          <p:cNvPicPr>
            <a:picLocks noChangeAspect="1"/>
          </p:cNvPicPr>
          <p:nvPr/>
        </p:nvPicPr>
        <p:blipFill>
          <a:blip r:embed="rId3" cstate="print"/>
          <a:stretch>
            <a:fillRect/>
          </a:stretch>
        </p:blipFill>
        <p:spPr>
          <a:xfrm>
            <a:off x="827591" y="1484788"/>
            <a:ext cx="7039133" cy="3305151"/>
          </a:xfrm>
          <a:prstGeom prst="rect">
            <a:avLst/>
          </a:prstGeom>
        </p:spPr>
      </p:pic>
      <p:sp>
        <p:nvSpPr>
          <p:cNvPr id="8" name="QuadreDeText 7"/>
          <p:cNvSpPr txBox="1"/>
          <p:nvPr/>
        </p:nvSpPr>
        <p:spPr>
          <a:xfrm>
            <a:off x="323528" y="731313"/>
            <a:ext cx="7200800" cy="369332"/>
          </a:xfrm>
          <a:prstGeom prst="rect">
            <a:avLst/>
          </a:prstGeom>
          <a:noFill/>
        </p:spPr>
        <p:txBody>
          <a:bodyPr wrap="square" rtlCol="0">
            <a:spAutoFit/>
          </a:bodyPr>
          <a:lstStyle/>
          <a:p>
            <a:r>
              <a:rPr lang="ca-ES" b="1" dirty="0">
                <a:solidFill>
                  <a:schemeClr val="accent5"/>
                </a:solidFill>
              </a:rPr>
              <a:t>De qui és el riu? Qui se’n cuida?</a:t>
            </a:r>
          </a:p>
        </p:txBody>
      </p:sp>
      <p:sp>
        <p:nvSpPr>
          <p:cNvPr id="2" name="1 CuadroTexto"/>
          <p:cNvSpPr txBox="1"/>
          <p:nvPr/>
        </p:nvSpPr>
        <p:spPr>
          <a:xfrm>
            <a:off x="6116771" y="4789940"/>
            <a:ext cx="1728192" cy="307777"/>
          </a:xfrm>
          <a:prstGeom prst="rect">
            <a:avLst/>
          </a:prstGeom>
          <a:noFill/>
        </p:spPr>
        <p:txBody>
          <a:bodyPr wrap="square" rtlCol="0">
            <a:spAutoFit/>
          </a:bodyPr>
          <a:lstStyle/>
          <a:p>
            <a:r>
              <a:rPr lang="ca-ES" sz="1400" dirty="0">
                <a:hlinkClick r:id="rId4"/>
              </a:rPr>
              <a:t>www.gencat.cat/aca</a:t>
            </a:r>
            <a:endParaRPr lang="ca-ES" sz="1400" dirty="0"/>
          </a:p>
        </p:txBody>
      </p:sp>
      <p:sp>
        <p:nvSpPr>
          <p:cNvPr id="5" name="4 Rectángulo"/>
          <p:cNvSpPr/>
          <p:nvPr/>
        </p:nvSpPr>
        <p:spPr>
          <a:xfrm>
            <a:off x="0" y="-27384"/>
            <a:ext cx="9144000" cy="504056"/>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a-ES" sz="2000" b="1" dirty="0">
              <a:solidFill>
                <a:schemeClr val="bg1"/>
              </a:solidFill>
              <a:latin typeface="Century Gothic" pitchFamily="34" charset="0"/>
            </a:endParaRPr>
          </a:p>
        </p:txBody>
      </p:sp>
      <p:sp>
        <p:nvSpPr>
          <p:cNvPr id="3" name="2 CuadroTexto"/>
          <p:cNvSpPr txBox="1"/>
          <p:nvPr/>
        </p:nvSpPr>
        <p:spPr>
          <a:xfrm>
            <a:off x="323528" y="5517240"/>
            <a:ext cx="8280920" cy="646331"/>
          </a:xfrm>
          <a:prstGeom prst="rect">
            <a:avLst/>
          </a:prstGeom>
          <a:noFill/>
        </p:spPr>
        <p:txBody>
          <a:bodyPr wrap="square" rtlCol="0">
            <a:spAutoFit/>
          </a:bodyPr>
          <a:lstStyle/>
          <a:p>
            <a:r>
              <a:rPr lang="ca-ES" dirty="0">
                <a:solidFill>
                  <a:schemeClr val="bg1">
                    <a:lumMod val="50000"/>
                  </a:schemeClr>
                </a:solidFill>
              </a:rPr>
              <a:t>Si voleu fer alguna acció dins d’aquests espais haureu d’assabentar-vos si cal informar o demanar permís a algú.</a:t>
            </a:r>
          </a:p>
        </p:txBody>
      </p:sp>
      <p:pic>
        <p:nvPicPr>
          <p:cNvPr id="10" name="Picture 19" descr="logo-hor-pr-ah"/>
          <p:cNvPicPr>
            <a:picLocks noChangeAspect="1" noChangeArrowheads="1"/>
          </p:cNvPicPr>
          <p:nvPr/>
        </p:nvPicPr>
        <p:blipFill>
          <a:blip r:embed="rId5" cstate="print"/>
          <a:srcRect/>
          <a:stretch>
            <a:fillRect/>
          </a:stretch>
        </p:blipFill>
        <p:spPr bwMode="auto">
          <a:xfrm>
            <a:off x="8202363" y="6472434"/>
            <a:ext cx="857729" cy="282999"/>
          </a:xfrm>
          <a:prstGeom prst="rect">
            <a:avLst/>
          </a:prstGeom>
          <a:noFill/>
          <a:ln w="9525">
            <a:noFill/>
            <a:miter lim="800000"/>
            <a:headEnd/>
            <a:tailEnd/>
          </a:ln>
        </p:spPr>
      </p:pic>
      <p:sp>
        <p:nvSpPr>
          <p:cNvPr id="11" name="3 CuadroTexto">
            <a:extLst>
              <a:ext uri="{FF2B5EF4-FFF2-40B4-BE49-F238E27FC236}">
                <a16:creationId xmlns:a16="http://schemas.microsoft.com/office/drawing/2014/main" id="{4CD3BD3F-927E-4717-8B80-D75E29D26BC0}"/>
              </a:ext>
            </a:extLst>
          </p:cNvPr>
          <p:cNvSpPr txBox="1"/>
          <p:nvPr/>
        </p:nvSpPr>
        <p:spPr>
          <a:xfrm>
            <a:off x="106777" y="34063"/>
            <a:ext cx="5041297" cy="369332"/>
          </a:xfrm>
          <a:prstGeom prst="rect">
            <a:avLst/>
          </a:prstGeom>
          <a:noFill/>
        </p:spPr>
        <p:txBody>
          <a:bodyPr wrap="square" rtlCol="0">
            <a:spAutoFit/>
          </a:bodyPr>
          <a:lstStyle/>
          <a:p>
            <a:r>
              <a:rPr lang="ca-ES" dirty="0">
                <a:solidFill>
                  <a:schemeClr val="bg1"/>
                </a:solidFill>
              </a:rPr>
              <a:t>Els ecosistemes fluvials i l’activitat humana</a:t>
            </a:r>
          </a:p>
        </p:txBody>
      </p:sp>
      <p:pic>
        <p:nvPicPr>
          <p:cNvPr id="12" name="Imagen 7">
            <a:extLst>
              <a:ext uri="{FF2B5EF4-FFF2-40B4-BE49-F238E27FC236}">
                <a16:creationId xmlns:a16="http://schemas.microsoft.com/office/drawing/2014/main" id="{FD16CD83-F5DA-4F7A-A995-6D0B25EAE0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flipH="1" flipV="1">
            <a:off x="7374750" y="115395"/>
            <a:ext cx="1584239" cy="231137"/>
          </a:xfrm>
          <a:prstGeom prst="rect">
            <a:avLst/>
          </a:prstGeom>
        </p:spPr>
      </p:pic>
    </p:spTree>
    <p:extLst>
      <p:ext uri="{BB962C8B-B14F-4D97-AF65-F5344CB8AC3E}">
        <p14:creationId xmlns:p14="http://schemas.microsoft.com/office/powerpoint/2010/main" val="2117854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a:off x="323538" y="5101977"/>
            <a:ext cx="739977" cy="487263"/>
            <a:chOff x="343293" y="4654949"/>
            <a:chExt cx="1750960" cy="1177635"/>
          </a:xfrm>
        </p:grpSpPr>
        <p:sp>
          <p:nvSpPr>
            <p:cNvPr id="5" name="4 Elipse"/>
            <p:cNvSpPr/>
            <p:nvPr/>
          </p:nvSpPr>
          <p:spPr>
            <a:xfrm>
              <a:off x="343293" y="4873827"/>
              <a:ext cx="1466556" cy="958757"/>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6" name="5 Elipse"/>
            <p:cNvSpPr/>
            <p:nvPr/>
          </p:nvSpPr>
          <p:spPr>
            <a:xfrm rot="21417755">
              <a:off x="1252964" y="4747064"/>
              <a:ext cx="841289" cy="526382"/>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7" name="6 Elipse"/>
            <p:cNvSpPr/>
            <p:nvPr/>
          </p:nvSpPr>
          <p:spPr>
            <a:xfrm rot="21417755">
              <a:off x="1109174" y="4654949"/>
              <a:ext cx="429443" cy="26272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grpSp>
      <p:sp>
        <p:nvSpPr>
          <p:cNvPr id="8" name="7 CuadroTexto"/>
          <p:cNvSpPr txBox="1"/>
          <p:nvPr/>
        </p:nvSpPr>
        <p:spPr>
          <a:xfrm>
            <a:off x="613379" y="5400735"/>
            <a:ext cx="8063077" cy="1446550"/>
          </a:xfrm>
          <a:prstGeom prst="rect">
            <a:avLst/>
          </a:prstGeom>
          <a:noFill/>
        </p:spPr>
        <p:txBody>
          <a:bodyPr wrap="square" rtlCol="0">
            <a:spAutoFit/>
          </a:bodyPr>
          <a:lstStyle/>
          <a:p>
            <a:r>
              <a:rPr lang="ca-ES" dirty="0">
                <a:solidFill>
                  <a:schemeClr val="bg1">
                    <a:lumMod val="50000"/>
                  </a:schemeClr>
                </a:solidFill>
              </a:rPr>
              <a:t>Quin paper juguem en la gestió del medi natural com a ciutadans? Tots tenim els mateixos interessos? Qui ha de vetllar pel bon funcionament dels ecosistemes? </a:t>
            </a:r>
          </a:p>
          <a:p>
            <a:r>
              <a:rPr lang="ca-ES" dirty="0">
                <a:solidFill>
                  <a:schemeClr val="bg1">
                    <a:lumMod val="50000"/>
                  </a:schemeClr>
                </a:solidFill>
              </a:rPr>
              <a:t>Proveu el joc del riu i poseu a prova la vostra capacitat d’arribar a consensos i gestionar els recursos naturals d’un municipi.</a:t>
            </a:r>
          </a:p>
          <a:p>
            <a:endParaRPr lang="ca-ES" sz="1600" dirty="0"/>
          </a:p>
        </p:txBody>
      </p:sp>
      <p:grpSp>
        <p:nvGrpSpPr>
          <p:cNvPr id="2" name="1 Grupo"/>
          <p:cNvGrpSpPr/>
          <p:nvPr/>
        </p:nvGrpSpPr>
        <p:grpSpPr>
          <a:xfrm>
            <a:off x="613379" y="859563"/>
            <a:ext cx="6406894" cy="4153614"/>
            <a:chOff x="613374" y="859558"/>
            <a:chExt cx="6492578" cy="4279094"/>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579" b="9037"/>
            <a:stretch/>
          </p:blipFill>
          <p:spPr bwMode="auto">
            <a:xfrm>
              <a:off x="613374" y="859558"/>
              <a:ext cx="6492578" cy="4279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10 Rectángulo">
              <a:hlinkClick r:id="rId4"/>
            </p:cNvPr>
            <p:cNvSpPr/>
            <p:nvPr/>
          </p:nvSpPr>
          <p:spPr>
            <a:xfrm>
              <a:off x="5864907" y="952351"/>
              <a:ext cx="1241045" cy="369332"/>
            </a:xfrm>
            <a:prstGeom prst="rect">
              <a:avLst/>
            </a:prstGeom>
          </p:spPr>
          <p:txBody>
            <a:bodyPr wrap="none">
              <a:spAutoFit/>
            </a:bodyPr>
            <a:lstStyle/>
            <a:p>
              <a:r>
                <a:rPr lang="ca-ES" b="1" dirty="0">
                  <a:hlinkClick r:id="rId4"/>
                </a:rPr>
                <a:t>Aneu al joc</a:t>
              </a:r>
              <a:endParaRPr lang="ca-ES" b="1" dirty="0"/>
            </a:p>
          </p:txBody>
        </p:sp>
      </p:grpSp>
      <p:sp>
        <p:nvSpPr>
          <p:cNvPr id="10" name="9 Rectángulo"/>
          <p:cNvSpPr/>
          <p:nvPr/>
        </p:nvSpPr>
        <p:spPr>
          <a:xfrm>
            <a:off x="0" y="-27384"/>
            <a:ext cx="9144000" cy="504056"/>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a-ES" sz="2000" b="1" dirty="0">
              <a:solidFill>
                <a:schemeClr val="bg1"/>
              </a:solidFill>
              <a:latin typeface="Century Gothic" pitchFamily="34" charset="0"/>
            </a:endParaRPr>
          </a:p>
        </p:txBody>
      </p:sp>
      <p:pic>
        <p:nvPicPr>
          <p:cNvPr id="12" name="Picture 19" descr="logo-hor-pr-ah"/>
          <p:cNvPicPr>
            <a:picLocks noChangeAspect="1" noChangeArrowheads="1"/>
          </p:cNvPicPr>
          <p:nvPr/>
        </p:nvPicPr>
        <p:blipFill>
          <a:blip r:embed="rId5" cstate="print"/>
          <a:srcRect/>
          <a:stretch>
            <a:fillRect/>
          </a:stretch>
        </p:blipFill>
        <p:spPr bwMode="auto">
          <a:xfrm>
            <a:off x="8202363" y="6472434"/>
            <a:ext cx="857729" cy="282999"/>
          </a:xfrm>
          <a:prstGeom prst="rect">
            <a:avLst/>
          </a:prstGeom>
          <a:noFill/>
          <a:ln w="9525">
            <a:noFill/>
            <a:miter lim="800000"/>
            <a:headEnd/>
            <a:tailEnd/>
          </a:ln>
        </p:spPr>
      </p:pic>
      <p:sp>
        <p:nvSpPr>
          <p:cNvPr id="14" name="3 CuadroTexto">
            <a:extLst>
              <a:ext uri="{FF2B5EF4-FFF2-40B4-BE49-F238E27FC236}">
                <a16:creationId xmlns:a16="http://schemas.microsoft.com/office/drawing/2014/main" id="{33FDE526-0B4D-4045-AF81-62B319A8F477}"/>
              </a:ext>
            </a:extLst>
          </p:cNvPr>
          <p:cNvSpPr txBox="1"/>
          <p:nvPr/>
        </p:nvSpPr>
        <p:spPr>
          <a:xfrm>
            <a:off x="106777" y="34063"/>
            <a:ext cx="5041297" cy="369332"/>
          </a:xfrm>
          <a:prstGeom prst="rect">
            <a:avLst/>
          </a:prstGeom>
          <a:noFill/>
        </p:spPr>
        <p:txBody>
          <a:bodyPr wrap="square" rtlCol="0">
            <a:spAutoFit/>
          </a:bodyPr>
          <a:lstStyle/>
          <a:p>
            <a:r>
              <a:rPr lang="ca-ES" dirty="0">
                <a:solidFill>
                  <a:schemeClr val="bg1"/>
                </a:solidFill>
              </a:rPr>
              <a:t>Els ecosistemes fluvials i l’activitat humana</a:t>
            </a:r>
          </a:p>
        </p:txBody>
      </p:sp>
      <p:pic>
        <p:nvPicPr>
          <p:cNvPr id="15" name="Imagen 7">
            <a:extLst>
              <a:ext uri="{FF2B5EF4-FFF2-40B4-BE49-F238E27FC236}">
                <a16:creationId xmlns:a16="http://schemas.microsoft.com/office/drawing/2014/main" id="{13667575-755B-4551-B0C3-9B363BAABB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flipH="1" flipV="1">
            <a:off x="7374750" y="115395"/>
            <a:ext cx="1584239" cy="231137"/>
          </a:xfrm>
          <a:prstGeom prst="rect">
            <a:avLst/>
          </a:prstGeom>
        </p:spPr>
      </p:pic>
    </p:spTree>
    <p:extLst>
      <p:ext uri="{BB962C8B-B14F-4D97-AF65-F5344CB8AC3E}">
        <p14:creationId xmlns:p14="http://schemas.microsoft.com/office/powerpoint/2010/main" val="1420846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CFDDA577-D37E-49E0-9520-9753D0BCA5B9}"/>
              </a:ext>
            </a:extLst>
          </p:cNvPr>
          <p:cNvPicPr>
            <a:picLocks noChangeAspect="1"/>
          </p:cNvPicPr>
          <p:nvPr/>
        </p:nvPicPr>
        <p:blipFill rotWithShape="1">
          <a:blip r:embed="rId3" cstate="print"/>
          <a:srcRect l="31962" t="32253" r="5478" b="4935"/>
          <a:stretch/>
        </p:blipFill>
        <p:spPr>
          <a:xfrm>
            <a:off x="0" y="-27384"/>
            <a:ext cx="9144000" cy="6885384"/>
          </a:xfrm>
          <a:prstGeom prst="rect">
            <a:avLst/>
          </a:prstGeom>
        </p:spPr>
      </p:pic>
      <p:sp>
        <p:nvSpPr>
          <p:cNvPr id="3" name="2 Rectángulo"/>
          <p:cNvSpPr/>
          <p:nvPr/>
        </p:nvSpPr>
        <p:spPr>
          <a:xfrm>
            <a:off x="0" y="4698000"/>
            <a:ext cx="9144000" cy="2160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4" name="3 CuadroTexto"/>
          <p:cNvSpPr txBox="1"/>
          <p:nvPr/>
        </p:nvSpPr>
        <p:spPr>
          <a:xfrm>
            <a:off x="251520" y="4791084"/>
            <a:ext cx="5760640" cy="646331"/>
          </a:xfrm>
          <a:prstGeom prst="rect">
            <a:avLst/>
          </a:prstGeom>
          <a:noFill/>
        </p:spPr>
        <p:txBody>
          <a:bodyPr wrap="square" rtlCol="0">
            <a:spAutoFit/>
          </a:bodyPr>
          <a:lstStyle/>
          <a:p>
            <a:r>
              <a:rPr lang="ca-ES" sz="3600" b="1" dirty="0">
                <a:solidFill>
                  <a:schemeClr val="bg1"/>
                </a:solidFill>
              </a:rPr>
              <a:t>La inspecció del riu</a:t>
            </a:r>
          </a:p>
        </p:txBody>
      </p:sp>
      <p:sp>
        <p:nvSpPr>
          <p:cNvPr id="6" name="5 CuadroTexto"/>
          <p:cNvSpPr txBox="1"/>
          <p:nvPr/>
        </p:nvSpPr>
        <p:spPr>
          <a:xfrm>
            <a:off x="281583" y="5445769"/>
            <a:ext cx="3672408" cy="923330"/>
          </a:xfrm>
          <a:prstGeom prst="rect">
            <a:avLst/>
          </a:prstGeom>
          <a:noFill/>
        </p:spPr>
        <p:txBody>
          <a:bodyPr wrap="square" rtlCol="0">
            <a:spAutoFit/>
          </a:bodyPr>
          <a:lstStyle/>
          <a:p>
            <a:r>
              <a:rPr lang="ca-ES" dirty="0">
                <a:solidFill>
                  <a:schemeClr val="bg1"/>
                </a:solidFill>
              </a:rPr>
              <a:t>Qualitat hidromorfològica</a:t>
            </a:r>
          </a:p>
          <a:p>
            <a:r>
              <a:rPr lang="ca-ES" dirty="0">
                <a:solidFill>
                  <a:schemeClr val="bg1"/>
                </a:solidFill>
              </a:rPr>
              <a:t>Qualitat fisicoquímica</a:t>
            </a:r>
          </a:p>
          <a:p>
            <a:r>
              <a:rPr lang="ca-ES" dirty="0">
                <a:solidFill>
                  <a:schemeClr val="bg1"/>
                </a:solidFill>
              </a:rPr>
              <a:t>Qualitat biològica</a:t>
            </a:r>
          </a:p>
        </p:txBody>
      </p:sp>
    </p:spTree>
    <p:extLst>
      <p:ext uri="{BB962C8B-B14F-4D97-AF65-F5344CB8AC3E}">
        <p14:creationId xmlns:p14="http://schemas.microsoft.com/office/powerpoint/2010/main" val="1387735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81" name="Rectangle 32"/>
          <p:cNvSpPr>
            <a:spLocks noChangeArrowheads="1"/>
          </p:cNvSpPr>
          <p:nvPr/>
        </p:nvSpPr>
        <p:spPr bwMode="auto">
          <a:xfrm>
            <a:off x="323529" y="1412776"/>
            <a:ext cx="4238627" cy="1728192"/>
          </a:xfrm>
          <a:prstGeom prst="rect">
            <a:avLst/>
          </a:prstGeom>
          <a:noFill/>
          <a:ln w="9525">
            <a:noFill/>
            <a:miter lim="800000"/>
            <a:headEnd/>
            <a:tailEnd/>
          </a:ln>
        </p:spPr>
        <p:txBody>
          <a:bodyPr/>
          <a:lstStyle/>
          <a:p>
            <a:pPr marL="285744" indent="-285744">
              <a:lnSpc>
                <a:spcPct val="120000"/>
              </a:lnSpc>
              <a:spcBef>
                <a:spcPct val="20000"/>
              </a:spcBef>
              <a:buFont typeface="Wingdings" panose="05000000000000000000" pitchFamily="2" charset="2"/>
              <a:buChar char="ü"/>
            </a:pPr>
            <a:r>
              <a:rPr lang="ca-ES" sz="1700" dirty="0">
                <a:solidFill>
                  <a:schemeClr val="bg1">
                    <a:lumMod val="50000"/>
                  </a:schemeClr>
                </a:solidFill>
              </a:rPr>
              <a:t>Freqüència de ràpids i categories del </a:t>
            </a:r>
            <a:r>
              <a:rPr lang="ca-ES" sz="1700" dirty="0" smtClean="0">
                <a:solidFill>
                  <a:schemeClr val="bg1">
                    <a:lumMod val="50000"/>
                  </a:schemeClr>
                </a:solidFill>
              </a:rPr>
              <a:t>tram.</a:t>
            </a:r>
            <a:endParaRPr lang="ca-ES" sz="1700" dirty="0">
              <a:solidFill>
                <a:schemeClr val="bg1">
                  <a:lumMod val="50000"/>
                </a:schemeClr>
              </a:solidFill>
            </a:endParaRPr>
          </a:p>
          <a:p>
            <a:pPr marL="285744" indent="-285744">
              <a:lnSpc>
                <a:spcPct val="120000"/>
              </a:lnSpc>
              <a:spcBef>
                <a:spcPct val="20000"/>
              </a:spcBef>
              <a:buFont typeface="Wingdings" panose="05000000000000000000" pitchFamily="2" charset="2"/>
              <a:buChar char="ü"/>
            </a:pPr>
            <a:r>
              <a:rPr lang="ca-ES" sz="1700" dirty="0">
                <a:solidFill>
                  <a:schemeClr val="bg1">
                    <a:lumMod val="50000"/>
                  </a:schemeClr>
                </a:solidFill>
              </a:rPr>
              <a:t>Substrats presents al </a:t>
            </a:r>
            <a:r>
              <a:rPr lang="ca-ES" sz="1700" dirty="0" smtClean="0">
                <a:solidFill>
                  <a:schemeClr val="bg1">
                    <a:lumMod val="50000"/>
                  </a:schemeClr>
                </a:solidFill>
              </a:rPr>
              <a:t>riu.</a:t>
            </a:r>
            <a:endParaRPr lang="ca-ES" sz="1700" dirty="0">
              <a:solidFill>
                <a:schemeClr val="bg1">
                  <a:lumMod val="50000"/>
                </a:schemeClr>
              </a:solidFill>
            </a:endParaRPr>
          </a:p>
          <a:p>
            <a:pPr marL="285744" indent="-285744">
              <a:lnSpc>
                <a:spcPct val="120000"/>
              </a:lnSpc>
              <a:spcBef>
                <a:spcPct val="20000"/>
              </a:spcBef>
              <a:buFont typeface="Wingdings" panose="05000000000000000000" pitchFamily="2" charset="2"/>
              <a:buChar char="ü"/>
            </a:pPr>
            <a:r>
              <a:rPr lang="ca-ES" sz="1700" dirty="0">
                <a:solidFill>
                  <a:schemeClr val="bg1">
                    <a:lumMod val="50000"/>
                  </a:schemeClr>
                </a:solidFill>
              </a:rPr>
              <a:t>Ombra sobre el </a:t>
            </a:r>
            <a:r>
              <a:rPr lang="ca-ES" sz="1700" dirty="0" smtClean="0">
                <a:solidFill>
                  <a:schemeClr val="bg1">
                    <a:lumMod val="50000"/>
                  </a:schemeClr>
                </a:solidFill>
              </a:rPr>
              <a:t>riu.</a:t>
            </a:r>
            <a:endParaRPr lang="ca-ES" sz="1700" dirty="0">
              <a:solidFill>
                <a:schemeClr val="bg1">
                  <a:lumMod val="50000"/>
                </a:schemeClr>
              </a:solidFill>
            </a:endParaRPr>
          </a:p>
          <a:p>
            <a:pPr marL="285744" indent="-285744">
              <a:lnSpc>
                <a:spcPct val="120000"/>
              </a:lnSpc>
              <a:spcBef>
                <a:spcPct val="20000"/>
              </a:spcBef>
              <a:buFont typeface="Wingdings" panose="05000000000000000000" pitchFamily="2" charset="2"/>
              <a:buChar char="ü"/>
            </a:pPr>
            <a:r>
              <a:rPr lang="ca-ES" sz="1700" dirty="0">
                <a:solidFill>
                  <a:schemeClr val="bg1">
                    <a:lumMod val="50000"/>
                  </a:schemeClr>
                </a:solidFill>
              </a:rPr>
              <a:t>Cobertura de vegetació </a:t>
            </a:r>
            <a:r>
              <a:rPr lang="ca-ES" sz="1700" dirty="0" smtClean="0">
                <a:solidFill>
                  <a:schemeClr val="bg1">
                    <a:lumMod val="50000"/>
                  </a:schemeClr>
                </a:solidFill>
              </a:rPr>
              <a:t>aquàtica.</a:t>
            </a:r>
            <a:endParaRPr lang="ca-ES" dirty="0">
              <a:solidFill>
                <a:schemeClr val="bg1">
                  <a:lumMod val="50000"/>
                </a:schemeClr>
              </a:solidFill>
              <a:latin typeface="Century Gothic" pitchFamily="34" charset="0"/>
            </a:endParaRPr>
          </a:p>
          <a:p>
            <a:pPr>
              <a:lnSpc>
                <a:spcPct val="120000"/>
              </a:lnSpc>
              <a:spcBef>
                <a:spcPct val="20000"/>
              </a:spcBef>
              <a:buFont typeface="Wingdings" pitchFamily="2" charset="2"/>
              <a:buNone/>
            </a:pPr>
            <a:endParaRPr lang="ca-ES" sz="2000" b="1" dirty="0">
              <a:solidFill>
                <a:srgbClr val="73B5E0"/>
              </a:solidFill>
              <a:latin typeface="Helvetica Condensed" pitchFamily="34" charset="0"/>
            </a:endParaRPr>
          </a:p>
        </p:txBody>
      </p:sp>
      <p:sp>
        <p:nvSpPr>
          <p:cNvPr id="24584" name="Text Box 5"/>
          <p:cNvSpPr txBox="1">
            <a:spLocks noChangeArrowheads="1"/>
          </p:cNvSpPr>
          <p:nvPr/>
        </p:nvSpPr>
        <p:spPr bwMode="auto">
          <a:xfrm>
            <a:off x="4" y="-30163"/>
            <a:ext cx="5392823" cy="461665"/>
          </a:xfrm>
          <a:prstGeom prst="rect">
            <a:avLst/>
          </a:prstGeom>
          <a:noFill/>
          <a:ln w="9525">
            <a:noFill/>
            <a:miter lim="800000"/>
            <a:headEnd/>
            <a:tailEnd/>
          </a:ln>
        </p:spPr>
        <p:txBody>
          <a:bodyPr wrap="none">
            <a:spAutoFit/>
          </a:bodyPr>
          <a:lstStyle/>
          <a:p>
            <a:pPr>
              <a:spcBef>
                <a:spcPts val="600"/>
              </a:spcBef>
              <a:spcAft>
                <a:spcPts val="2400"/>
              </a:spcAft>
            </a:pPr>
            <a:r>
              <a:rPr lang="ca-ES" sz="2400" b="1" dirty="0">
                <a:solidFill>
                  <a:schemeClr val="bg1"/>
                </a:solidFill>
                <a:latin typeface="Century Gothic" panose="020B0502020202020204" pitchFamily="34" charset="0"/>
              </a:rPr>
              <a:t>Conèixer el nostre riu: La inspecció</a:t>
            </a:r>
          </a:p>
        </p:txBody>
      </p:sp>
      <p:pic>
        <p:nvPicPr>
          <p:cNvPr id="10" name="Picture 19" descr="logo-hor-pr-ah"/>
          <p:cNvPicPr>
            <a:picLocks noChangeAspect="1" noChangeArrowheads="1"/>
          </p:cNvPicPr>
          <p:nvPr/>
        </p:nvPicPr>
        <p:blipFill>
          <a:blip r:embed="rId3" cstate="print"/>
          <a:srcRect/>
          <a:stretch>
            <a:fillRect/>
          </a:stretch>
        </p:blipFill>
        <p:spPr bwMode="auto">
          <a:xfrm>
            <a:off x="8073177" y="6430513"/>
            <a:ext cx="863777" cy="284995"/>
          </a:xfrm>
          <a:prstGeom prst="rect">
            <a:avLst/>
          </a:prstGeom>
          <a:noFill/>
          <a:ln w="9525">
            <a:noFill/>
            <a:miter lim="800000"/>
            <a:headEnd/>
            <a:tailEnd/>
          </a:ln>
        </p:spPr>
      </p:pic>
      <p:sp>
        <p:nvSpPr>
          <p:cNvPr id="9" name="8 Rectángulo"/>
          <p:cNvSpPr/>
          <p:nvPr/>
        </p:nvSpPr>
        <p:spPr>
          <a:xfrm>
            <a:off x="0" y="-27384"/>
            <a:ext cx="9144000" cy="504056"/>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a-ES" sz="2000" b="1" dirty="0">
              <a:solidFill>
                <a:schemeClr val="bg1"/>
              </a:solidFill>
              <a:latin typeface="Century Gothic" pitchFamily="34" charset="0"/>
            </a:endParaRPr>
          </a:p>
        </p:txBody>
      </p:sp>
      <p:sp>
        <p:nvSpPr>
          <p:cNvPr id="11" name="10 CuadroTexto"/>
          <p:cNvSpPr txBox="1"/>
          <p:nvPr/>
        </p:nvSpPr>
        <p:spPr>
          <a:xfrm>
            <a:off x="278238" y="37870"/>
            <a:ext cx="4653807" cy="369332"/>
          </a:xfrm>
          <a:prstGeom prst="rect">
            <a:avLst/>
          </a:prstGeom>
          <a:noFill/>
        </p:spPr>
        <p:txBody>
          <a:bodyPr wrap="square" rtlCol="0">
            <a:spAutoFit/>
          </a:bodyPr>
          <a:lstStyle/>
          <a:p>
            <a:r>
              <a:rPr lang="ca-ES" dirty="0">
                <a:solidFill>
                  <a:schemeClr val="bg1"/>
                </a:solidFill>
              </a:rPr>
              <a:t>La inspecció del riu. Qualitat hidromorfològica</a:t>
            </a:r>
          </a:p>
        </p:txBody>
      </p:sp>
      <p:sp>
        <p:nvSpPr>
          <p:cNvPr id="12" name="Rectangle 32"/>
          <p:cNvSpPr>
            <a:spLocks noChangeArrowheads="1"/>
          </p:cNvSpPr>
          <p:nvPr/>
        </p:nvSpPr>
        <p:spPr bwMode="auto">
          <a:xfrm>
            <a:off x="278238" y="764704"/>
            <a:ext cx="7231236" cy="1728192"/>
          </a:xfrm>
          <a:prstGeom prst="rect">
            <a:avLst/>
          </a:prstGeom>
          <a:noFill/>
          <a:ln w="9525">
            <a:noFill/>
            <a:miter lim="800000"/>
            <a:headEnd/>
            <a:tailEnd/>
          </a:ln>
        </p:spPr>
        <p:txBody>
          <a:bodyPr/>
          <a:lstStyle/>
          <a:p>
            <a:pPr>
              <a:lnSpc>
                <a:spcPct val="120000"/>
              </a:lnSpc>
              <a:spcBef>
                <a:spcPct val="20000"/>
              </a:spcBef>
              <a:buFont typeface="Wingdings" pitchFamily="2" charset="2"/>
              <a:buNone/>
            </a:pPr>
            <a:r>
              <a:rPr lang="ca-ES" dirty="0">
                <a:solidFill>
                  <a:schemeClr val="bg1">
                    <a:lumMod val="50000"/>
                  </a:schemeClr>
                </a:solidFill>
                <a:latin typeface="Helvetica Condensed" pitchFamily="34" charset="0"/>
              </a:rPr>
              <a:t>Amb aquesta anàlisi volem saber com de complex és l’hàbitat</a:t>
            </a:r>
          </a:p>
          <a:p>
            <a:pPr>
              <a:lnSpc>
                <a:spcPct val="120000"/>
              </a:lnSpc>
              <a:spcBef>
                <a:spcPct val="20000"/>
              </a:spcBef>
              <a:buFont typeface="Wingdings" pitchFamily="2" charset="2"/>
              <a:buNone/>
            </a:pPr>
            <a:endParaRPr lang="ca-ES" b="1" dirty="0">
              <a:solidFill>
                <a:srgbClr val="73B5E0"/>
              </a:solidFill>
              <a:latin typeface="Helvetica Condensed" pitchFamily="34" charset="0"/>
            </a:endParaRPr>
          </a:p>
        </p:txBody>
      </p:sp>
      <p:sp>
        <p:nvSpPr>
          <p:cNvPr id="2" name="1 CuadroTexto"/>
          <p:cNvSpPr txBox="1"/>
          <p:nvPr/>
        </p:nvSpPr>
        <p:spPr>
          <a:xfrm>
            <a:off x="323528" y="5723494"/>
            <a:ext cx="7632848" cy="369332"/>
          </a:xfrm>
          <a:prstGeom prst="rect">
            <a:avLst/>
          </a:prstGeom>
          <a:noFill/>
        </p:spPr>
        <p:txBody>
          <a:bodyPr wrap="square" rtlCol="0">
            <a:spAutoFit/>
          </a:bodyPr>
          <a:lstStyle/>
          <a:p>
            <a:r>
              <a:rPr lang="ca-ES" b="1" dirty="0">
                <a:solidFill>
                  <a:schemeClr val="accent5"/>
                </a:solidFill>
              </a:rPr>
              <a:t>Si la complexitat dels hàbitats creix, també ho fa la biodiversitat </a:t>
            </a:r>
            <a:r>
              <a:rPr lang="ca-ES" b="1" dirty="0" smtClean="0">
                <a:solidFill>
                  <a:schemeClr val="accent5"/>
                </a:solidFill>
              </a:rPr>
              <a:t>potencial.</a:t>
            </a:r>
            <a:endParaRPr lang="ca-ES" b="1" dirty="0">
              <a:solidFill>
                <a:schemeClr val="accent5"/>
              </a:solidFill>
            </a:endParaRPr>
          </a:p>
        </p:txBody>
      </p:sp>
      <p:grpSp>
        <p:nvGrpSpPr>
          <p:cNvPr id="5" name="4 Grupo"/>
          <p:cNvGrpSpPr/>
          <p:nvPr/>
        </p:nvGrpSpPr>
        <p:grpSpPr>
          <a:xfrm>
            <a:off x="334488" y="3094560"/>
            <a:ext cx="8413976" cy="2114455"/>
            <a:chOff x="179512" y="3094556"/>
            <a:chExt cx="8413976" cy="2114454"/>
          </a:xfrm>
        </p:grpSpPr>
        <p:pic>
          <p:nvPicPr>
            <p:cNvPr id="1026" name="Picture 2" descr="C:\Users\grups\Dropbox\Dropbox\Associacio Hàbitats\Projecte Rius 2018\Informe 2018\Fotos\Bosc de ribera\Escola Portella Blanca, riu de la Llosa, Lles de Cerdany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3094556"/>
              <a:ext cx="2819272" cy="211445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2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98784" y="3094556"/>
              <a:ext cx="2803724" cy="2114454"/>
            </a:xfrm>
            <a:prstGeom prst="rect">
              <a:avLst/>
            </a:prstGeom>
            <a:effectLst>
              <a:outerShdw blurRad="50800" dist="38100" dir="2700000" algn="tl" rotWithShape="0">
                <a:prstClr val="black">
                  <a:alpha val="40000"/>
                </a:prstClr>
              </a:outerShdw>
            </a:effectLst>
          </p:spPr>
        </p:pic>
        <p:pic>
          <p:nvPicPr>
            <p:cNvPr id="4" name="3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6136" y="3094557"/>
              <a:ext cx="2797352" cy="2114453"/>
            </a:xfrm>
            <a:prstGeom prst="rect">
              <a:avLst/>
            </a:prstGeom>
            <a:effectLst>
              <a:outerShdw blurRad="50800" dist="38100" dir="2700000" algn="tl" rotWithShape="0">
                <a:prstClr val="black">
                  <a:alpha val="40000"/>
                </a:prstClr>
              </a:outerShdw>
            </a:effectLst>
          </p:spPr>
        </p:pic>
      </p:grpSp>
      <p:pic>
        <p:nvPicPr>
          <p:cNvPr id="13" name="Imagen 7">
            <a:extLst>
              <a:ext uri="{FF2B5EF4-FFF2-40B4-BE49-F238E27FC236}">
                <a16:creationId xmlns:a16="http://schemas.microsoft.com/office/drawing/2014/main" id="{A8FDDFF0-581A-49A0-B393-17463336A9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flipH="1" flipV="1">
            <a:off x="7374750" y="115395"/>
            <a:ext cx="1584239" cy="231137"/>
          </a:xfrm>
          <a:prstGeom prst="rect">
            <a:avLst/>
          </a:prstGeom>
        </p:spPr>
      </p:pic>
    </p:spTree>
    <p:extLst>
      <p:ext uri="{BB962C8B-B14F-4D97-AF65-F5344CB8AC3E}">
        <p14:creationId xmlns:p14="http://schemas.microsoft.com/office/powerpoint/2010/main" val="3532081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84" name="Text Box 5"/>
          <p:cNvSpPr txBox="1">
            <a:spLocks noChangeArrowheads="1"/>
          </p:cNvSpPr>
          <p:nvPr/>
        </p:nvSpPr>
        <p:spPr bwMode="auto">
          <a:xfrm>
            <a:off x="4" y="-30163"/>
            <a:ext cx="5392823" cy="461665"/>
          </a:xfrm>
          <a:prstGeom prst="rect">
            <a:avLst/>
          </a:prstGeom>
          <a:noFill/>
          <a:ln w="9525">
            <a:noFill/>
            <a:miter lim="800000"/>
            <a:headEnd/>
            <a:tailEnd/>
          </a:ln>
        </p:spPr>
        <p:txBody>
          <a:bodyPr wrap="none">
            <a:spAutoFit/>
          </a:bodyPr>
          <a:lstStyle/>
          <a:p>
            <a:pPr>
              <a:spcBef>
                <a:spcPts val="600"/>
              </a:spcBef>
              <a:spcAft>
                <a:spcPts val="2400"/>
              </a:spcAft>
            </a:pPr>
            <a:r>
              <a:rPr lang="ca-ES" sz="2400" b="1" dirty="0">
                <a:solidFill>
                  <a:schemeClr val="bg1"/>
                </a:solidFill>
                <a:latin typeface="Century Gothic" panose="020B0502020202020204" pitchFamily="34" charset="0"/>
              </a:rPr>
              <a:t>Conèixer el nostre riu: La inspecció</a:t>
            </a:r>
          </a:p>
        </p:txBody>
      </p:sp>
      <p:pic>
        <p:nvPicPr>
          <p:cNvPr id="10" name="Picture 19" descr="logo-hor-pr-ah"/>
          <p:cNvPicPr>
            <a:picLocks noChangeAspect="1" noChangeArrowheads="1"/>
          </p:cNvPicPr>
          <p:nvPr/>
        </p:nvPicPr>
        <p:blipFill>
          <a:blip r:embed="rId3" cstate="print"/>
          <a:srcRect/>
          <a:stretch>
            <a:fillRect/>
          </a:stretch>
        </p:blipFill>
        <p:spPr bwMode="auto">
          <a:xfrm>
            <a:off x="8073177" y="6430513"/>
            <a:ext cx="863777" cy="284995"/>
          </a:xfrm>
          <a:prstGeom prst="rect">
            <a:avLst/>
          </a:prstGeom>
          <a:noFill/>
          <a:ln w="9525">
            <a:noFill/>
            <a:miter lim="800000"/>
            <a:headEnd/>
            <a:tailEnd/>
          </a:ln>
        </p:spPr>
      </p:pic>
      <p:sp>
        <p:nvSpPr>
          <p:cNvPr id="9" name="8 Rectángulo"/>
          <p:cNvSpPr/>
          <p:nvPr/>
        </p:nvSpPr>
        <p:spPr>
          <a:xfrm>
            <a:off x="0" y="-27384"/>
            <a:ext cx="9144000" cy="504056"/>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a-ES" sz="2000" b="1" dirty="0">
              <a:solidFill>
                <a:schemeClr val="bg1"/>
              </a:solidFill>
              <a:latin typeface="Century Gothic" pitchFamily="34" charset="0"/>
            </a:endParaRPr>
          </a:p>
        </p:txBody>
      </p:sp>
      <p:sp>
        <p:nvSpPr>
          <p:cNvPr id="11" name="10 CuadroTexto"/>
          <p:cNvSpPr txBox="1"/>
          <p:nvPr/>
        </p:nvSpPr>
        <p:spPr>
          <a:xfrm>
            <a:off x="278238" y="37870"/>
            <a:ext cx="4581799" cy="369332"/>
          </a:xfrm>
          <a:prstGeom prst="rect">
            <a:avLst/>
          </a:prstGeom>
          <a:noFill/>
        </p:spPr>
        <p:txBody>
          <a:bodyPr wrap="square" rtlCol="0">
            <a:spAutoFit/>
          </a:bodyPr>
          <a:lstStyle/>
          <a:p>
            <a:r>
              <a:rPr lang="ca-ES" dirty="0">
                <a:solidFill>
                  <a:schemeClr val="bg1"/>
                </a:solidFill>
              </a:rPr>
              <a:t>La inspecció del riu. Qualitat hidromorfològica</a:t>
            </a:r>
          </a:p>
        </p:txBody>
      </p:sp>
      <p:pic>
        <p:nvPicPr>
          <p:cNvPr id="13" name="Imagen 7">
            <a:extLst>
              <a:ext uri="{FF2B5EF4-FFF2-40B4-BE49-F238E27FC236}">
                <a16:creationId xmlns:a16="http://schemas.microsoft.com/office/drawing/2014/main" id="{A8FDDFF0-581A-49A0-B393-17463336A9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H="1" flipV="1">
            <a:off x="7374750" y="115395"/>
            <a:ext cx="1584239" cy="231137"/>
          </a:xfrm>
          <a:prstGeom prst="rect">
            <a:avLst/>
          </a:prstGeom>
        </p:spPr>
      </p:pic>
      <p:pic>
        <p:nvPicPr>
          <p:cNvPr id="6" name="Imagen 5">
            <a:extLst>
              <a:ext uri="{FF2B5EF4-FFF2-40B4-BE49-F238E27FC236}">
                <a16:creationId xmlns:a16="http://schemas.microsoft.com/office/drawing/2014/main" id="{A0519C32-00DD-4F8A-BD19-A3B0D0CF8C23}"/>
              </a:ext>
            </a:extLst>
          </p:cNvPr>
          <p:cNvPicPr>
            <a:picLocks noChangeAspect="1"/>
          </p:cNvPicPr>
          <p:nvPr/>
        </p:nvPicPr>
        <p:blipFill>
          <a:blip r:embed="rId5"/>
          <a:stretch>
            <a:fillRect/>
          </a:stretch>
        </p:blipFill>
        <p:spPr>
          <a:xfrm>
            <a:off x="467551" y="1196755"/>
            <a:ext cx="1908213" cy="2900140"/>
          </a:xfrm>
          <a:prstGeom prst="rect">
            <a:avLst/>
          </a:prstGeom>
        </p:spPr>
      </p:pic>
      <p:sp>
        <p:nvSpPr>
          <p:cNvPr id="16" name="Rectangle 57">
            <a:extLst>
              <a:ext uri="{FF2B5EF4-FFF2-40B4-BE49-F238E27FC236}">
                <a16:creationId xmlns:a16="http://schemas.microsoft.com/office/drawing/2014/main" id="{BF2E8568-AD3E-4E4E-8793-A87644996BD6}"/>
              </a:ext>
            </a:extLst>
          </p:cNvPr>
          <p:cNvSpPr>
            <a:spLocks noChangeArrowheads="1"/>
          </p:cNvSpPr>
          <p:nvPr/>
        </p:nvSpPr>
        <p:spPr bwMode="auto">
          <a:xfrm>
            <a:off x="309091" y="533782"/>
            <a:ext cx="3733800" cy="518959"/>
          </a:xfrm>
          <a:prstGeom prst="rect">
            <a:avLst/>
          </a:prstGeom>
          <a:noFill/>
          <a:ln w="9525">
            <a:noFill/>
            <a:miter lim="800000"/>
            <a:headEnd/>
            <a:tailEnd/>
          </a:ln>
        </p:spPr>
        <p:txBody>
          <a:bodyPr wrap="none" anchor="ctr"/>
          <a:lstStyle/>
          <a:p>
            <a:r>
              <a:rPr lang="ca-ES" sz="2000" b="1" dirty="0">
                <a:solidFill>
                  <a:schemeClr val="accent5"/>
                </a:solidFill>
                <a:latin typeface="Century Gothic" pitchFamily="34" charset="0"/>
              </a:rPr>
              <a:t>El bosc de ribera</a:t>
            </a:r>
          </a:p>
        </p:txBody>
      </p:sp>
      <p:pic>
        <p:nvPicPr>
          <p:cNvPr id="7" name="Imagen 6">
            <a:extLst>
              <a:ext uri="{FF2B5EF4-FFF2-40B4-BE49-F238E27FC236}">
                <a16:creationId xmlns:a16="http://schemas.microsoft.com/office/drawing/2014/main" id="{49E469B4-F586-46BC-859B-A0C2B29132A8}"/>
              </a:ext>
            </a:extLst>
          </p:cNvPr>
          <p:cNvPicPr>
            <a:picLocks noChangeAspect="1"/>
          </p:cNvPicPr>
          <p:nvPr/>
        </p:nvPicPr>
        <p:blipFill>
          <a:blip r:embed="rId6"/>
          <a:stretch>
            <a:fillRect/>
          </a:stretch>
        </p:blipFill>
        <p:spPr>
          <a:xfrm>
            <a:off x="2375758" y="1204766"/>
            <a:ext cx="2694667" cy="1493649"/>
          </a:xfrm>
          <a:prstGeom prst="rect">
            <a:avLst/>
          </a:prstGeom>
        </p:spPr>
      </p:pic>
      <p:pic>
        <p:nvPicPr>
          <p:cNvPr id="18" name="Picture 2" descr="C:\Users\grups\Dropbox\Dropbox\Associacio Hàbitats\Projecte Rius 2018\Informe 2018\Fotos\Bosc de ribera\INS La Mitjana, riu Segre, Lleida.jpg">
            <a:extLst>
              <a:ext uri="{FF2B5EF4-FFF2-40B4-BE49-F238E27FC236}">
                <a16:creationId xmlns:a16="http://schemas.microsoft.com/office/drawing/2014/main" id="{146362F1-796A-4C1E-8782-C6FCDB2B703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92879" y="1212128"/>
            <a:ext cx="2232248" cy="149428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8" descr="Parts de la zona al·luvial">
            <a:extLst>
              <a:ext uri="{FF2B5EF4-FFF2-40B4-BE49-F238E27FC236}">
                <a16:creationId xmlns:a16="http://schemas.microsoft.com/office/drawing/2014/main" id="{301A7E44-7B0A-4DFD-8309-CF4D2217D13F}"/>
              </a:ext>
            </a:extLst>
          </p:cNvPr>
          <p:cNvPicPr>
            <a:picLocks noChangeAspect="1" noChangeArrowheads="1"/>
          </p:cNvPicPr>
          <p:nvPr/>
        </p:nvPicPr>
        <p:blipFill>
          <a:blip r:embed="rId8" cstate="print"/>
          <a:srcRect/>
          <a:stretch>
            <a:fillRect/>
          </a:stretch>
        </p:blipFill>
        <p:spPr bwMode="auto">
          <a:xfrm>
            <a:off x="2375767" y="2706589"/>
            <a:ext cx="2617121" cy="1390313"/>
          </a:xfrm>
          <a:prstGeom prst="rect">
            <a:avLst/>
          </a:prstGeom>
          <a:noFill/>
          <a:ln w="25400">
            <a:noFill/>
            <a:miter lim="800000"/>
            <a:headEnd/>
            <a:tailEnd/>
          </a:ln>
        </p:spPr>
      </p:pic>
      <p:sp>
        <p:nvSpPr>
          <p:cNvPr id="20" name="2 CuadroTexto">
            <a:extLst>
              <a:ext uri="{FF2B5EF4-FFF2-40B4-BE49-F238E27FC236}">
                <a16:creationId xmlns:a16="http://schemas.microsoft.com/office/drawing/2014/main" id="{9A88D00E-48AA-4A26-A44A-966E619C1E09}"/>
              </a:ext>
            </a:extLst>
          </p:cNvPr>
          <p:cNvSpPr txBox="1"/>
          <p:nvPr/>
        </p:nvSpPr>
        <p:spPr>
          <a:xfrm>
            <a:off x="5096691" y="2924689"/>
            <a:ext cx="2592288" cy="954107"/>
          </a:xfrm>
          <a:prstGeom prst="rect">
            <a:avLst/>
          </a:prstGeom>
          <a:noFill/>
        </p:spPr>
        <p:txBody>
          <a:bodyPr wrap="square" rtlCol="0">
            <a:spAutoFit/>
          </a:bodyPr>
          <a:lstStyle/>
          <a:p>
            <a:r>
              <a:rPr lang="ca-ES" sz="1400" dirty="0">
                <a:solidFill>
                  <a:schemeClr val="bg1">
                    <a:lumMod val="50000"/>
                  </a:schemeClr>
                </a:solidFill>
              </a:rPr>
              <a:t>Depura l’aigua</a:t>
            </a:r>
          </a:p>
          <a:p>
            <a:r>
              <a:rPr lang="ca-ES" sz="1400" dirty="0">
                <a:solidFill>
                  <a:schemeClr val="bg1">
                    <a:lumMod val="50000"/>
                  </a:schemeClr>
                </a:solidFill>
              </a:rPr>
              <a:t>Estabilitza les lleres</a:t>
            </a:r>
          </a:p>
          <a:p>
            <a:r>
              <a:rPr lang="ca-ES" sz="1400" dirty="0">
                <a:solidFill>
                  <a:schemeClr val="bg1">
                    <a:lumMod val="50000"/>
                  </a:schemeClr>
                </a:solidFill>
              </a:rPr>
              <a:t>Regula el cabal</a:t>
            </a:r>
          </a:p>
          <a:p>
            <a:r>
              <a:rPr lang="ca-ES" sz="1400" dirty="0">
                <a:solidFill>
                  <a:schemeClr val="bg1">
                    <a:lumMod val="50000"/>
                  </a:schemeClr>
                </a:solidFill>
              </a:rPr>
              <a:t>Hàbitat per a flora i fauna</a:t>
            </a:r>
          </a:p>
        </p:txBody>
      </p:sp>
      <p:sp>
        <p:nvSpPr>
          <p:cNvPr id="8" name="Rectángulo 7">
            <a:extLst>
              <a:ext uri="{FF2B5EF4-FFF2-40B4-BE49-F238E27FC236}">
                <a16:creationId xmlns:a16="http://schemas.microsoft.com/office/drawing/2014/main" id="{DCB731D6-DC58-48CC-A527-D5C95A4D23A4}"/>
              </a:ext>
            </a:extLst>
          </p:cNvPr>
          <p:cNvSpPr/>
          <p:nvPr/>
        </p:nvSpPr>
        <p:spPr>
          <a:xfrm>
            <a:off x="455305" y="4509125"/>
            <a:ext cx="4764777" cy="923330"/>
          </a:xfrm>
          <a:prstGeom prst="rect">
            <a:avLst/>
          </a:prstGeom>
        </p:spPr>
        <p:txBody>
          <a:bodyPr wrap="square">
            <a:spAutoFit/>
          </a:bodyPr>
          <a:lstStyle/>
          <a:p>
            <a:r>
              <a:rPr lang="ca-ES" dirty="0">
                <a:solidFill>
                  <a:schemeClr val="bg1">
                    <a:lumMod val="50000"/>
                  </a:schemeClr>
                </a:solidFill>
              </a:rPr>
              <a:t>Per avaluar-ne la qualitat usem un índex visual, que és una adaptació de l’índex QBR àmpliament usat en ecologia fluvial. </a:t>
            </a:r>
          </a:p>
        </p:txBody>
      </p:sp>
      <p:sp>
        <p:nvSpPr>
          <p:cNvPr id="22" name="3 CuadroTexto">
            <a:extLst>
              <a:ext uri="{FF2B5EF4-FFF2-40B4-BE49-F238E27FC236}">
                <a16:creationId xmlns:a16="http://schemas.microsoft.com/office/drawing/2014/main" id="{C5651FB1-3818-4BC0-AFD9-5D5BAD53527A}"/>
              </a:ext>
            </a:extLst>
          </p:cNvPr>
          <p:cNvSpPr txBox="1"/>
          <p:nvPr/>
        </p:nvSpPr>
        <p:spPr>
          <a:xfrm>
            <a:off x="467554" y="5580251"/>
            <a:ext cx="4684089" cy="646331"/>
          </a:xfrm>
          <a:prstGeom prst="rect">
            <a:avLst/>
          </a:prstGeom>
          <a:noFill/>
        </p:spPr>
        <p:txBody>
          <a:bodyPr wrap="square" rtlCol="0">
            <a:spAutoFit/>
          </a:bodyPr>
          <a:lstStyle/>
          <a:p>
            <a:r>
              <a:rPr lang="ca-ES" b="1" dirty="0">
                <a:solidFill>
                  <a:schemeClr val="accent5"/>
                </a:solidFill>
              </a:rPr>
              <a:t>Hem d’observar-ne l’estructura, la connectivitat i la </a:t>
            </a:r>
            <a:r>
              <a:rPr lang="ca-ES" b="1" dirty="0" smtClean="0">
                <a:solidFill>
                  <a:schemeClr val="accent5"/>
                </a:solidFill>
              </a:rPr>
              <a:t>continuïtat.</a:t>
            </a:r>
            <a:endParaRPr lang="ca-ES" b="1" dirty="0">
              <a:solidFill>
                <a:schemeClr val="accent5"/>
              </a:solidFill>
            </a:endParaRPr>
          </a:p>
        </p:txBody>
      </p:sp>
      <p:pic>
        <p:nvPicPr>
          <p:cNvPr id="23" name="Picture 2">
            <a:extLst>
              <a:ext uri="{FF2B5EF4-FFF2-40B4-BE49-F238E27FC236}">
                <a16:creationId xmlns:a16="http://schemas.microsoft.com/office/drawing/2014/main" id="{10BD472A-7F28-4129-85DE-4C418668D4E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029" t="14678" r="2401" b="5376"/>
          <a:stretch/>
        </p:blipFill>
        <p:spPr bwMode="auto">
          <a:xfrm>
            <a:off x="5767699" y="4365104"/>
            <a:ext cx="2738239" cy="1886703"/>
          </a:xfrm>
          <a:prstGeom prst="rect">
            <a:avLst/>
          </a:prstGeom>
          <a:noFill/>
          <a:ln w="9525">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0848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17"/>
          <p:cNvSpPr>
            <a:spLocks noChangeArrowheads="1"/>
          </p:cNvSpPr>
          <p:nvPr/>
        </p:nvSpPr>
        <p:spPr bwMode="auto">
          <a:xfrm>
            <a:off x="5791200" y="2209800"/>
            <a:ext cx="2597224" cy="2514600"/>
          </a:xfrm>
          <a:prstGeom prst="rect">
            <a:avLst/>
          </a:prstGeom>
          <a:noFill/>
          <a:ln w="9525">
            <a:noFill/>
            <a:miter lim="800000"/>
            <a:headEnd/>
            <a:tailEnd/>
          </a:ln>
        </p:spPr>
        <p:txBody>
          <a:bodyPr/>
          <a:lstStyle/>
          <a:p>
            <a:pPr>
              <a:lnSpc>
                <a:spcPct val="120000"/>
              </a:lnSpc>
              <a:spcBef>
                <a:spcPct val="20000"/>
              </a:spcBef>
              <a:buFont typeface="Wingdings" pitchFamily="2" charset="2"/>
              <a:buNone/>
            </a:pPr>
            <a:endParaRPr lang="ca-ES" sz="2000" b="1" dirty="0">
              <a:solidFill>
                <a:srgbClr val="73B5E0"/>
              </a:solidFill>
              <a:latin typeface="Helvetica Condensed" pitchFamily="34" charset="0"/>
            </a:endParaRPr>
          </a:p>
          <a:p>
            <a:pPr>
              <a:lnSpc>
                <a:spcPct val="120000"/>
              </a:lnSpc>
              <a:spcBef>
                <a:spcPct val="20000"/>
              </a:spcBef>
              <a:buFont typeface="Wingdings" pitchFamily="2" charset="2"/>
              <a:buNone/>
            </a:pPr>
            <a:endParaRPr lang="ca-ES" dirty="0">
              <a:solidFill>
                <a:srgbClr val="45637A"/>
              </a:solidFill>
              <a:latin typeface="Century Gothic" pitchFamily="34" charset="0"/>
            </a:endParaRPr>
          </a:p>
          <a:p>
            <a:pPr>
              <a:lnSpc>
                <a:spcPct val="120000"/>
              </a:lnSpc>
              <a:spcBef>
                <a:spcPct val="20000"/>
              </a:spcBef>
              <a:buFont typeface="Wingdings" pitchFamily="2" charset="2"/>
              <a:buNone/>
            </a:pPr>
            <a:endParaRPr lang="ca-ES" sz="2000" b="1" dirty="0">
              <a:solidFill>
                <a:srgbClr val="73B5E0"/>
              </a:solidFill>
              <a:latin typeface="Helvetica Condensed" pitchFamily="34" charset="0"/>
            </a:endParaRPr>
          </a:p>
        </p:txBody>
      </p:sp>
      <p:sp>
        <p:nvSpPr>
          <p:cNvPr id="27659" name="Text Box 5"/>
          <p:cNvSpPr txBox="1">
            <a:spLocks noChangeArrowheads="1"/>
          </p:cNvSpPr>
          <p:nvPr/>
        </p:nvSpPr>
        <p:spPr bwMode="auto">
          <a:xfrm>
            <a:off x="4" y="-30161"/>
            <a:ext cx="2973891" cy="584775"/>
          </a:xfrm>
          <a:prstGeom prst="rect">
            <a:avLst/>
          </a:prstGeom>
          <a:noFill/>
          <a:ln w="9525">
            <a:noFill/>
            <a:miter lim="800000"/>
            <a:headEnd/>
            <a:tailEnd/>
          </a:ln>
        </p:spPr>
        <p:txBody>
          <a:bodyPr wrap="none">
            <a:spAutoFit/>
          </a:bodyPr>
          <a:lstStyle/>
          <a:p>
            <a:r>
              <a:rPr lang="ca-ES" sz="3200" b="1" dirty="0">
                <a:solidFill>
                  <a:schemeClr val="bg1"/>
                </a:solidFill>
                <a:latin typeface="Arial Narrow" pitchFamily="34" charset="0"/>
              </a:rPr>
              <a:t>Inspecció</a:t>
            </a:r>
            <a:r>
              <a:rPr lang="ca-ES" sz="3200" dirty="0">
                <a:solidFill>
                  <a:schemeClr val="bg1"/>
                </a:solidFill>
                <a:latin typeface="Century Gothic" pitchFamily="34" charset="0"/>
              </a:rPr>
              <a:t> </a:t>
            </a:r>
            <a:r>
              <a:rPr lang="ca-ES" sz="3200" b="1" dirty="0">
                <a:solidFill>
                  <a:schemeClr val="bg1"/>
                </a:solidFill>
                <a:latin typeface="Arial Narrow" pitchFamily="34" charset="0"/>
              </a:rPr>
              <a:t>de</a:t>
            </a:r>
            <a:r>
              <a:rPr lang="ca-ES" sz="3200" dirty="0">
                <a:solidFill>
                  <a:schemeClr val="bg1"/>
                </a:solidFill>
                <a:latin typeface="Century Gothic" pitchFamily="34" charset="0"/>
              </a:rPr>
              <a:t> </a:t>
            </a:r>
            <a:r>
              <a:rPr lang="ca-ES" sz="3200" b="1" dirty="0">
                <a:solidFill>
                  <a:schemeClr val="bg1"/>
                </a:solidFill>
                <a:latin typeface="Arial Narrow" pitchFamily="34" charset="0"/>
              </a:rPr>
              <a:t>rius</a:t>
            </a:r>
          </a:p>
        </p:txBody>
      </p:sp>
      <p:sp>
        <p:nvSpPr>
          <p:cNvPr id="12" name="11 Rectángulo"/>
          <p:cNvSpPr/>
          <p:nvPr/>
        </p:nvSpPr>
        <p:spPr>
          <a:xfrm>
            <a:off x="2" y="-21075"/>
            <a:ext cx="9144000" cy="504056"/>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a-ES" sz="2000" b="1" dirty="0">
              <a:solidFill>
                <a:schemeClr val="bg1"/>
              </a:solidFill>
              <a:latin typeface="Century Gothic" pitchFamily="34" charset="0"/>
            </a:endParaRPr>
          </a:p>
        </p:txBody>
      </p:sp>
      <p:sp>
        <p:nvSpPr>
          <p:cNvPr id="15" name="Rectangle 57"/>
          <p:cNvSpPr>
            <a:spLocks noChangeArrowheads="1"/>
          </p:cNvSpPr>
          <p:nvPr/>
        </p:nvSpPr>
        <p:spPr bwMode="auto">
          <a:xfrm>
            <a:off x="312887" y="620691"/>
            <a:ext cx="3733800" cy="596900"/>
          </a:xfrm>
          <a:prstGeom prst="rect">
            <a:avLst/>
          </a:prstGeom>
          <a:noFill/>
          <a:ln w="9525">
            <a:noFill/>
            <a:miter lim="800000"/>
            <a:headEnd/>
            <a:tailEnd/>
          </a:ln>
        </p:spPr>
        <p:txBody>
          <a:bodyPr wrap="none" anchor="ctr"/>
          <a:lstStyle/>
          <a:p>
            <a:r>
              <a:rPr lang="ca-ES" sz="2000" b="1" dirty="0" smtClean="0">
                <a:solidFill>
                  <a:schemeClr val="accent5"/>
                </a:solidFill>
                <a:latin typeface="Century Gothic" pitchFamily="34" charset="0"/>
              </a:rPr>
              <a:t>Les alteracions</a:t>
            </a:r>
            <a:endParaRPr lang="ca-ES" sz="2000" b="1" dirty="0">
              <a:solidFill>
                <a:schemeClr val="accent5"/>
              </a:solidFill>
              <a:latin typeface="Century Gothic" pitchFamily="34" charset="0"/>
            </a:endParaRPr>
          </a:p>
        </p:txBody>
      </p:sp>
      <p:sp>
        <p:nvSpPr>
          <p:cNvPr id="2" name="1 Rectángulo"/>
          <p:cNvSpPr/>
          <p:nvPr/>
        </p:nvSpPr>
        <p:spPr>
          <a:xfrm>
            <a:off x="340321" y="1332200"/>
            <a:ext cx="4572000" cy="1975926"/>
          </a:xfrm>
          <a:prstGeom prst="rect">
            <a:avLst/>
          </a:prstGeom>
        </p:spPr>
        <p:txBody>
          <a:bodyPr>
            <a:spAutoFit/>
          </a:bodyPr>
          <a:lstStyle/>
          <a:p>
            <a:pPr>
              <a:lnSpc>
                <a:spcPct val="120000"/>
              </a:lnSpc>
              <a:spcBef>
                <a:spcPct val="20000"/>
              </a:spcBef>
              <a:buFont typeface="Wingdings" pitchFamily="2" charset="2"/>
              <a:buNone/>
            </a:pPr>
            <a:r>
              <a:rPr lang="ca-ES" dirty="0">
                <a:solidFill>
                  <a:schemeClr val="bg1">
                    <a:lumMod val="50000"/>
                  </a:schemeClr>
                </a:solidFill>
              </a:rPr>
              <a:t>Color de l’aigua</a:t>
            </a:r>
          </a:p>
          <a:p>
            <a:pPr>
              <a:lnSpc>
                <a:spcPct val="120000"/>
              </a:lnSpc>
              <a:spcBef>
                <a:spcPct val="20000"/>
              </a:spcBef>
              <a:buFont typeface="Wingdings" pitchFamily="2" charset="2"/>
              <a:buNone/>
            </a:pPr>
            <a:r>
              <a:rPr lang="ca-ES" dirty="0">
                <a:solidFill>
                  <a:schemeClr val="bg1">
                    <a:lumMod val="50000"/>
                  </a:schemeClr>
                </a:solidFill>
              </a:rPr>
              <a:t>Olor de l’aigua</a:t>
            </a:r>
          </a:p>
          <a:p>
            <a:pPr>
              <a:lnSpc>
                <a:spcPct val="120000"/>
              </a:lnSpc>
              <a:spcBef>
                <a:spcPct val="20000"/>
              </a:spcBef>
              <a:buFont typeface="Wingdings" pitchFamily="2" charset="2"/>
              <a:buNone/>
            </a:pPr>
            <a:r>
              <a:rPr lang="ca-ES" dirty="0">
                <a:solidFill>
                  <a:schemeClr val="bg1">
                    <a:lumMod val="50000"/>
                  </a:schemeClr>
                </a:solidFill>
              </a:rPr>
              <a:t>Usos del sòl</a:t>
            </a:r>
          </a:p>
          <a:p>
            <a:pPr>
              <a:lnSpc>
                <a:spcPct val="120000"/>
              </a:lnSpc>
              <a:spcBef>
                <a:spcPct val="20000"/>
              </a:spcBef>
            </a:pPr>
            <a:r>
              <a:rPr lang="ca-ES" dirty="0">
                <a:solidFill>
                  <a:schemeClr val="bg1">
                    <a:lumMod val="50000"/>
                  </a:schemeClr>
                </a:solidFill>
              </a:rPr>
              <a:t>Impactes detectats</a:t>
            </a:r>
          </a:p>
          <a:p>
            <a:pPr>
              <a:lnSpc>
                <a:spcPct val="120000"/>
              </a:lnSpc>
              <a:spcBef>
                <a:spcPct val="20000"/>
              </a:spcBef>
              <a:buFont typeface="Wingdings" pitchFamily="2" charset="2"/>
              <a:buNone/>
            </a:pPr>
            <a:r>
              <a:rPr lang="ca-ES" dirty="0">
                <a:solidFill>
                  <a:schemeClr val="bg1">
                    <a:lumMod val="50000"/>
                  </a:schemeClr>
                </a:solidFill>
              </a:rPr>
              <a:t>Deixalles i col·lectors</a:t>
            </a:r>
          </a:p>
        </p:txBody>
      </p:sp>
      <p:grpSp>
        <p:nvGrpSpPr>
          <p:cNvPr id="9" name="8 Grupo"/>
          <p:cNvGrpSpPr/>
          <p:nvPr/>
        </p:nvGrpSpPr>
        <p:grpSpPr>
          <a:xfrm>
            <a:off x="4046691" y="640667"/>
            <a:ext cx="4947071" cy="1728193"/>
            <a:chOff x="4067944" y="620688"/>
            <a:chExt cx="4947070" cy="1728191"/>
          </a:xfrm>
        </p:grpSpPr>
        <p:pic>
          <p:nvPicPr>
            <p:cNvPr id="1026" name="Picture 2" descr="https://www.altaveu.com/imgMini/750/420/623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4" y="620688"/>
              <a:ext cx="2827000" cy="15680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tge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4944" y="640663"/>
              <a:ext cx="2120070" cy="1548069"/>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4139952" y="2133435"/>
              <a:ext cx="1981100" cy="215444"/>
            </a:xfrm>
            <a:prstGeom prst="rect">
              <a:avLst/>
            </a:prstGeom>
            <a:noFill/>
          </p:spPr>
          <p:txBody>
            <a:bodyPr wrap="square" rtlCol="0">
              <a:spAutoFit/>
            </a:bodyPr>
            <a:lstStyle/>
            <a:p>
              <a:r>
                <a:rPr lang="ca-ES" sz="800" dirty="0"/>
                <a:t>Riu Abelletes, Encamp. 2019</a:t>
              </a:r>
            </a:p>
          </p:txBody>
        </p:sp>
        <p:sp>
          <p:nvSpPr>
            <p:cNvPr id="20" name="19 CuadroTexto"/>
            <p:cNvSpPr txBox="1"/>
            <p:nvPr/>
          </p:nvSpPr>
          <p:spPr>
            <a:xfrm>
              <a:off x="6948264" y="2132856"/>
              <a:ext cx="1981100" cy="215444"/>
            </a:xfrm>
            <a:prstGeom prst="rect">
              <a:avLst/>
            </a:prstGeom>
            <a:noFill/>
          </p:spPr>
          <p:txBody>
            <a:bodyPr wrap="square" rtlCol="0">
              <a:spAutoFit/>
            </a:bodyPr>
            <a:lstStyle/>
            <a:p>
              <a:r>
                <a:rPr lang="ca-ES" sz="800" dirty="0"/>
                <a:t>Riu Valira , La Seu  d’Urgell  2019 </a:t>
              </a:r>
            </a:p>
          </p:txBody>
        </p:sp>
      </p:grpSp>
      <p:grpSp>
        <p:nvGrpSpPr>
          <p:cNvPr id="8" name="7 Grupo"/>
          <p:cNvGrpSpPr/>
          <p:nvPr/>
        </p:nvGrpSpPr>
        <p:grpSpPr>
          <a:xfrm>
            <a:off x="4046691" y="2400665"/>
            <a:ext cx="4955143" cy="1814934"/>
            <a:chOff x="4059872" y="2348880"/>
            <a:chExt cx="4955142" cy="1814934"/>
          </a:xfrm>
        </p:grpSpPr>
        <p:pic>
          <p:nvPicPr>
            <p:cNvPr id="5" name="Picture 2" descr="C:\Users\grups\Dropbox\Dropbox\Associacio Hàbitats\Projecte Rius 2018\Informe 2018\Fotos\Hàbitat fluvial\Sortida formativa, riu Besòs, Santa Coloma de Gramenet.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063"/>
            <a:stretch/>
          </p:blipFill>
          <p:spPr bwMode="auto">
            <a:xfrm>
              <a:off x="6444208" y="2350881"/>
              <a:ext cx="2570806" cy="161821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grups\Dropbox\Dropbox\Associacio Hàbitats\Projecte Rius 2018\Informe 2018\Fotos\alteracions\Ceip Borredà, riera de Margançol, Borredà (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59872" y="2348880"/>
              <a:ext cx="2384336" cy="1620216"/>
            </a:xfrm>
            <a:prstGeom prst="rect">
              <a:avLst/>
            </a:prstGeom>
            <a:noFill/>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4139952" y="3948370"/>
              <a:ext cx="1872208" cy="215444"/>
            </a:xfrm>
            <a:prstGeom prst="rect">
              <a:avLst/>
            </a:prstGeom>
            <a:noFill/>
          </p:spPr>
          <p:txBody>
            <a:bodyPr wrap="square" rtlCol="0">
              <a:spAutoFit/>
            </a:bodyPr>
            <a:lstStyle/>
            <a:p>
              <a:r>
                <a:rPr lang="ca-ES" sz="800" dirty="0"/>
                <a:t>Riera de </a:t>
              </a:r>
              <a:r>
                <a:rPr lang="ca-ES" sz="800" dirty="0" err="1"/>
                <a:t>Margançol</a:t>
              </a:r>
              <a:r>
                <a:rPr lang="ca-ES" sz="800" dirty="0"/>
                <a:t>, Borredà. 2018 </a:t>
              </a:r>
            </a:p>
          </p:txBody>
        </p:sp>
        <p:sp>
          <p:nvSpPr>
            <p:cNvPr id="21" name="20 CuadroTexto"/>
            <p:cNvSpPr txBox="1"/>
            <p:nvPr/>
          </p:nvSpPr>
          <p:spPr>
            <a:xfrm>
              <a:off x="6948264" y="3946147"/>
              <a:ext cx="1872208" cy="215444"/>
            </a:xfrm>
            <a:prstGeom prst="rect">
              <a:avLst/>
            </a:prstGeom>
            <a:noFill/>
          </p:spPr>
          <p:txBody>
            <a:bodyPr wrap="square" rtlCol="0">
              <a:spAutoFit/>
            </a:bodyPr>
            <a:lstStyle/>
            <a:p>
              <a:r>
                <a:rPr lang="ca-ES" sz="800" dirty="0"/>
                <a:t>Riu Besòs, Barcelona. 2018 </a:t>
              </a:r>
            </a:p>
          </p:txBody>
        </p:sp>
      </p:grpSp>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0460" y="3465298"/>
            <a:ext cx="2749379" cy="3020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10 Grupo"/>
          <p:cNvGrpSpPr/>
          <p:nvPr/>
        </p:nvGrpSpPr>
        <p:grpSpPr>
          <a:xfrm>
            <a:off x="4046687" y="4328101"/>
            <a:ext cx="4972384" cy="1813292"/>
            <a:chOff x="4034516" y="4188559"/>
            <a:chExt cx="4972384" cy="1813290"/>
          </a:xfrm>
        </p:grpSpPr>
        <p:grpSp>
          <p:nvGrpSpPr>
            <p:cNvPr id="10" name="9 Grupo"/>
            <p:cNvGrpSpPr/>
            <p:nvPr/>
          </p:nvGrpSpPr>
          <p:grpSpPr>
            <a:xfrm>
              <a:off x="4034516" y="4188559"/>
              <a:ext cx="4972384" cy="1813290"/>
              <a:chOff x="4034516" y="4188559"/>
              <a:chExt cx="4972384" cy="1813290"/>
            </a:xfrm>
          </p:grpSpPr>
          <p:grpSp>
            <p:nvGrpSpPr>
              <p:cNvPr id="3" name="2 Grupo"/>
              <p:cNvGrpSpPr/>
              <p:nvPr/>
            </p:nvGrpSpPr>
            <p:grpSpPr>
              <a:xfrm>
                <a:off x="4034516" y="4188559"/>
                <a:ext cx="4972384" cy="1597847"/>
                <a:chOff x="251520" y="3842826"/>
                <a:chExt cx="3344466" cy="1261711"/>
              </a:xfrm>
            </p:grpSpPr>
            <p:pic>
              <p:nvPicPr>
                <p:cNvPr id="27654" name="Picture 20" descr="P1030597"/>
                <p:cNvPicPr>
                  <a:picLocks noChangeAspect="1" noChangeArrowheads="1"/>
                </p:cNvPicPr>
                <p:nvPr/>
              </p:nvPicPr>
              <p:blipFill>
                <a:blip r:embed="rId8" cstate="print"/>
                <a:srcRect/>
                <a:stretch>
                  <a:fillRect/>
                </a:stretch>
              </p:blipFill>
              <p:spPr bwMode="auto">
                <a:xfrm>
                  <a:off x="251520" y="3842826"/>
                  <a:ext cx="1682517" cy="1261656"/>
                </a:xfrm>
                <a:prstGeom prst="rect">
                  <a:avLst/>
                </a:prstGeom>
                <a:noFill/>
                <a:ln w="25400">
                  <a:noFill/>
                  <a:miter lim="800000"/>
                  <a:headEnd/>
                  <a:tailEnd/>
                </a:ln>
              </p:spPr>
            </p:pic>
            <p:pic>
              <p:nvPicPr>
                <p:cNvPr id="27657" name="Picture 23" descr="Raticidapetit"/>
                <p:cNvPicPr>
                  <a:picLocks noChangeAspect="1" noChangeArrowheads="1"/>
                </p:cNvPicPr>
                <p:nvPr/>
              </p:nvPicPr>
              <p:blipFill>
                <a:blip r:embed="rId9" cstate="print"/>
                <a:srcRect/>
                <a:stretch>
                  <a:fillRect/>
                </a:stretch>
              </p:blipFill>
              <p:spPr bwMode="auto">
                <a:xfrm>
                  <a:off x="1934037" y="3842835"/>
                  <a:ext cx="1661949" cy="1261702"/>
                </a:xfrm>
                <a:prstGeom prst="rect">
                  <a:avLst/>
                </a:prstGeom>
                <a:noFill/>
                <a:ln w="9525">
                  <a:noFill/>
                  <a:miter lim="800000"/>
                  <a:headEnd/>
                  <a:tailEnd/>
                </a:ln>
              </p:spPr>
            </p:pic>
          </p:grpSp>
          <p:sp>
            <p:nvSpPr>
              <p:cNvPr id="22" name="21 CuadroTexto"/>
              <p:cNvSpPr txBox="1"/>
              <p:nvPr/>
            </p:nvSpPr>
            <p:spPr>
              <a:xfrm>
                <a:off x="4139952" y="5786405"/>
                <a:ext cx="1872208" cy="215444"/>
              </a:xfrm>
              <a:prstGeom prst="rect">
                <a:avLst/>
              </a:prstGeom>
              <a:noFill/>
            </p:spPr>
            <p:txBody>
              <a:bodyPr wrap="square" rtlCol="0">
                <a:spAutoFit/>
              </a:bodyPr>
              <a:lstStyle/>
              <a:p>
                <a:r>
                  <a:rPr lang="ca-ES" sz="800" dirty="0"/>
                  <a:t>Castellbell i el Vilar. 2008 </a:t>
                </a:r>
              </a:p>
            </p:txBody>
          </p:sp>
        </p:grpSp>
        <p:sp>
          <p:nvSpPr>
            <p:cNvPr id="26" name="25 CuadroTexto"/>
            <p:cNvSpPr txBox="1"/>
            <p:nvPr/>
          </p:nvSpPr>
          <p:spPr>
            <a:xfrm>
              <a:off x="6948264" y="5748482"/>
              <a:ext cx="1872208" cy="215444"/>
            </a:xfrm>
            <a:prstGeom prst="rect">
              <a:avLst/>
            </a:prstGeom>
            <a:noFill/>
          </p:spPr>
          <p:txBody>
            <a:bodyPr wrap="square" rtlCol="0">
              <a:spAutoFit/>
            </a:bodyPr>
            <a:lstStyle/>
            <a:p>
              <a:r>
                <a:rPr lang="ca-ES" sz="800" dirty="0"/>
                <a:t>Sant Pere Pescador. 2008 </a:t>
              </a:r>
            </a:p>
          </p:txBody>
        </p:sp>
      </p:grpSp>
      <p:pic>
        <p:nvPicPr>
          <p:cNvPr id="27" name="Picture 19" descr="logo-hor-pr-ah"/>
          <p:cNvPicPr>
            <a:picLocks noChangeAspect="1" noChangeArrowheads="1"/>
          </p:cNvPicPr>
          <p:nvPr/>
        </p:nvPicPr>
        <p:blipFill>
          <a:blip r:embed="rId10" cstate="print"/>
          <a:srcRect/>
          <a:stretch>
            <a:fillRect/>
          </a:stretch>
        </p:blipFill>
        <p:spPr bwMode="auto">
          <a:xfrm>
            <a:off x="8202363" y="6472434"/>
            <a:ext cx="857729" cy="282999"/>
          </a:xfrm>
          <a:prstGeom prst="rect">
            <a:avLst/>
          </a:prstGeom>
          <a:noFill/>
          <a:ln w="9525">
            <a:noFill/>
            <a:miter lim="800000"/>
            <a:headEnd/>
            <a:tailEnd/>
          </a:ln>
        </p:spPr>
      </p:pic>
      <p:pic>
        <p:nvPicPr>
          <p:cNvPr id="28" name="Imagen 7">
            <a:extLst>
              <a:ext uri="{FF2B5EF4-FFF2-40B4-BE49-F238E27FC236}">
                <a16:creationId xmlns:a16="http://schemas.microsoft.com/office/drawing/2014/main" id="{D5C1D696-BCA6-4D67-8C7E-76CABFC2E46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flipH="1" flipV="1">
            <a:off x="7374750" y="115395"/>
            <a:ext cx="1584239" cy="231137"/>
          </a:xfrm>
          <a:prstGeom prst="rect">
            <a:avLst/>
          </a:prstGeom>
        </p:spPr>
      </p:pic>
      <p:sp>
        <p:nvSpPr>
          <p:cNvPr id="29" name="10 CuadroTexto">
            <a:extLst>
              <a:ext uri="{FF2B5EF4-FFF2-40B4-BE49-F238E27FC236}">
                <a16:creationId xmlns:a16="http://schemas.microsoft.com/office/drawing/2014/main" id="{7E7F171D-5F44-45D5-85E2-C076D30051A2}"/>
              </a:ext>
            </a:extLst>
          </p:cNvPr>
          <p:cNvSpPr txBox="1"/>
          <p:nvPr/>
        </p:nvSpPr>
        <p:spPr>
          <a:xfrm>
            <a:off x="278243" y="23245"/>
            <a:ext cx="4657025" cy="369332"/>
          </a:xfrm>
          <a:prstGeom prst="rect">
            <a:avLst/>
          </a:prstGeom>
          <a:noFill/>
        </p:spPr>
        <p:txBody>
          <a:bodyPr wrap="square" rtlCol="0">
            <a:spAutoFit/>
          </a:bodyPr>
          <a:lstStyle/>
          <a:p>
            <a:r>
              <a:rPr lang="ca-ES" dirty="0">
                <a:solidFill>
                  <a:schemeClr val="bg1"/>
                </a:solidFill>
              </a:rPr>
              <a:t>La inspecció del riu. Qualitat hidromorfològica</a:t>
            </a:r>
          </a:p>
        </p:txBody>
      </p:sp>
    </p:spTree>
    <p:extLst>
      <p:ext uri="{BB962C8B-B14F-4D97-AF65-F5344CB8AC3E}">
        <p14:creationId xmlns:p14="http://schemas.microsoft.com/office/powerpoint/2010/main" val="2397756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7 Imagen" descr="sergio-souza-315639-unsplash.jpg">
            <a:extLst>
              <a:ext uri="{FF2B5EF4-FFF2-40B4-BE49-F238E27FC236}">
                <a16:creationId xmlns:a16="http://schemas.microsoft.com/office/drawing/2014/main" id="{1340EEDA-50C7-4AAB-89E5-A37A8CAC3F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357" t="381" r="-125" b="4257"/>
          <a:stretch/>
        </p:blipFill>
        <p:spPr>
          <a:xfrm>
            <a:off x="0" y="10"/>
            <a:ext cx="9144000" cy="6857999"/>
          </a:xfrm>
          <a:prstGeom prst="rect">
            <a:avLst/>
          </a:prstGeom>
        </p:spPr>
      </p:pic>
      <p:sp>
        <p:nvSpPr>
          <p:cNvPr id="3" name="2 Rectángulo"/>
          <p:cNvSpPr/>
          <p:nvPr/>
        </p:nvSpPr>
        <p:spPr>
          <a:xfrm>
            <a:off x="1250728" y="2140239"/>
            <a:ext cx="7937987" cy="366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8437" name="Text Box 7"/>
          <p:cNvSpPr txBox="1">
            <a:spLocks noChangeArrowheads="1"/>
          </p:cNvSpPr>
          <p:nvPr/>
        </p:nvSpPr>
        <p:spPr bwMode="auto">
          <a:xfrm>
            <a:off x="1403658" y="2383663"/>
            <a:ext cx="7632129" cy="1477328"/>
          </a:xfrm>
          <a:prstGeom prst="rect">
            <a:avLst/>
          </a:prstGeom>
          <a:noFill/>
          <a:ln w="9525">
            <a:noFill/>
            <a:miter lim="800000"/>
            <a:headEnd/>
            <a:tailEnd/>
          </a:ln>
        </p:spPr>
        <p:txBody>
          <a:bodyPr wrap="square">
            <a:spAutoFit/>
          </a:bodyPr>
          <a:lstStyle/>
          <a:p>
            <a:r>
              <a:rPr lang="ca-ES" dirty="0">
                <a:solidFill>
                  <a:schemeClr val="bg1">
                    <a:lumMod val="50000"/>
                  </a:schemeClr>
                </a:solidFill>
                <a:latin typeface="Calibri" panose="020F0502020204030204" pitchFamily="34" charset="0"/>
                <a:cs typeface="Calibri" panose="020F0502020204030204" pitchFamily="34" charset="0"/>
              </a:rPr>
              <a:t>El </a:t>
            </a:r>
            <a:r>
              <a:rPr lang="ca-ES" b="1" dirty="0">
                <a:solidFill>
                  <a:schemeClr val="bg1">
                    <a:lumMod val="50000"/>
                  </a:schemeClr>
                </a:solidFill>
                <a:latin typeface="Calibri" panose="020F0502020204030204" pitchFamily="34" charset="0"/>
                <a:cs typeface="Calibri" panose="020F0502020204030204" pitchFamily="34" charset="0"/>
              </a:rPr>
              <a:t>Servei Comunitari </a:t>
            </a:r>
            <a:r>
              <a:rPr lang="ca-ES" dirty="0">
                <a:solidFill>
                  <a:schemeClr val="bg1">
                    <a:lumMod val="50000"/>
                  </a:schemeClr>
                </a:solidFill>
                <a:latin typeface="Calibri" panose="020F0502020204030204" pitchFamily="34" charset="0"/>
                <a:cs typeface="Calibri" panose="020F0502020204030204" pitchFamily="34" charset="0"/>
              </a:rPr>
              <a:t>és una proposta educativa que combina processos d'</a:t>
            </a:r>
            <a:r>
              <a:rPr lang="ca-ES" b="1" i="1" dirty="0">
                <a:solidFill>
                  <a:schemeClr val="bg1">
                    <a:lumMod val="50000"/>
                  </a:schemeClr>
                </a:solidFill>
                <a:latin typeface="Calibri" panose="020F0502020204030204" pitchFamily="34" charset="0"/>
                <a:cs typeface="Calibri" panose="020F0502020204030204" pitchFamily="34" charset="0"/>
              </a:rPr>
              <a:t>aprenentatge</a:t>
            </a:r>
            <a:r>
              <a:rPr lang="ca-ES" dirty="0">
                <a:solidFill>
                  <a:schemeClr val="bg1">
                    <a:lumMod val="50000"/>
                  </a:schemeClr>
                </a:solidFill>
                <a:latin typeface="Calibri" panose="020F0502020204030204" pitchFamily="34" charset="0"/>
                <a:cs typeface="Calibri" panose="020F0502020204030204" pitchFamily="34" charset="0"/>
              </a:rPr>
              <a:t> i de </a:t>
            </a:r>
            <a:r>
              <a:rPr lang="ca-ES" b="1" i="1" dirty="0">
                <a:solidFill>
                  <a:schemeClr val="bg1">
                    <a:lumMod val="50000"/>
                  </a:schemeClr>
                </a:solidFill>
                <a:latin typeface="Calibri" panose="020F0502020204030204" pitchFamily="34" charset="0"/>
                <a:cs typeface="Calibri" panose="020F0502020204030204" pitchFamily="34" charset="0"/>
              </a:rPr>
              <a:t>servei a la comunitat</a:t>
            </a:r>
            <a:r>
              <a:rPr lang="ca-ES" dirty="0">
                <a:solidFill>
                  <a:schemeClr val="bg1">
                    <a:lumMod val="50000"/>
                  </a:schemeClr>
                </a:solidFill>
                <a:latin typeface="Calibri" panose="020F0502020204030204" pitchFamily="34" charset="0"/>
                <a:cs typeface="Calibri" panose="020F0502020204030204" pitchFamily="34" charset="0"/>
              </a:rPr>
              <a:t> en un sol projecte ben articulat en el qual els participants es formen tot treballant sobre necessitats reals de l'entorn amb l'objectiu de millorar-lo</a:t>
            </a:r>
            <a:r>
              <a:rPr lang="ca-ES" dirty="0">
                <a:solidFill>
                  <a:schemeClr val="bg1">
                    <a:lumMod val="50000"/>
                  </a:schemeClr>
                </a:solidFill>
                <a:latin typeface="Futura Lt BT" panose="020B0402020204020303" pitchFamily="34" charset="0"/>
              </a:rPr>
              <a:t>.</a:t>
            </a:r>
          </a:p>
          <a:p>
            <a:endParaRPr lang="es-ES" dirty="0">
              <a:solidFill>
                <a:srgbClr val="45637A"/>
              </a:solidFill>
              <a:latin typeface="Futura Lt BT" panose="020B0402020204020303" pitchFamily="34" charset="0"/>
            </a:endParaRPr>
          </a:p>
        </p:txBody>
      </p:sp>
      <p:grpSp>
        <p:nvGrpSpPr>
          <p:cNvPr id="2" name="1 Grupo"/>
          <p:cNvGrpSpPr/>
          <p:nvPr/>
        </p:nvGrpSpPr>
        <p:grpSpPr>
          <a:xfrm>
            <a:off x="3419872" y="3789040"/>
            <a:ext cx="3168352" cy="1672575"/>
            <a:chOff x="3707904" y="3164041"/>
            <a:chExt cx="3168352" cy="1672574"/>
          </a:xfrm>
        </p:grpSpPr>
        <p:sp>
          <p:nvSpPr>
            <p:cNvPr id="18439" name="AutoShape 9"/>
            <p:cNvSpPr>
              <a:spLocks noChangeArrowheads="1"/>
            </p:cNvSpPr>
            <p:nvPr/>
          </p:nvSpPr>
          <p:spPr bwMode="auto">
            <a:xfrm rot="16200000" flipH="1">
              <a:off x="4887908" y="2488092"/>
              <a:ext cx="592319" cy="1944217"/>
            </a:xfrm>
            <a:prstGeom prst="curvedRightArrow">
              <a:avLst>
                <a:gd name="adj1" fmla="val 35037"/>
                <a:gd name="adj2" fmla="val 70074"/>
                <a:gd name="adj3" fmla="val 33333"/>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endParaRPr lang="en-US"/>
            </a:p>
          </p:txBody>
        </p:sp>
        <p:sp>
          <p:nvSpPr>
            <p:cNvPr id="18440" name="AutoShape 10"/>
            <p:cNvSpPr>
              <a:spLocks noChangeArrowheads="1"/>
            </p:cNvSpPr>
            <p:nvPr/>
          </p:nvSpPr>
          <p:spPr bwMode="auto">
            <a:xfrm rot="5400000">
              <a:off x="4807835" y="3560280"/>
              <a:ext cx="608452" cy="1944217"/>
            </a:xfrm>
            <a:prstGeom prst="curvedLeftArrow">
              <a:avLst>
                <a:gd name="adj1" fmla="val 27118"/>
                <a:gd name="adj2" fmla="val 54236"/>
                <a:gd name="adj3" fmla="val 33333"/>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endParaRPr lang="en-US"/>
            </a:p>
          </p:txBody>
        </p:sp>
        <p:sp>
          <p:nvSpPr>
            <p:cNvPr id="18441" name="Text Box 11"/>
            <p:cNvSpPr txBox="1">
              <a:spLocks noChangeArrowheads="1"/>
            </p:cNvSpPr>
            <p:nvPr/>
          </p:nvSpPr>
          <p:spPr bwMode="auto">
            <a:xfrm>
              <a:off x="3707904" y="3828051"/>
              <a:ext cx="2233612" cy="400110"/>
            </a:xfrm>
            <a:prstGeom prst="rect">
              <a:avLst/>
            </a:prstGeom>
            <a:noFill/>
            <a:ln w="9525">
              <a:noFill/>
              <a:miter lim="800000"/>
              <a:headEnd/>
              <a:tailEnd/>
            </a:ln>
          </p:spPr>
          <p:txBody>
            <a:bodyPr>
              <a:spAutoFit/>
            </a:bodyPr>
            <a:lstStyle/>
            <a:p>
              <a:pPr>
                <a:spcBef>
                  <a:spcPct val="50000"/>
                </a:spcBef>
              </a:pPr>
              <a:r>
                <a:rPr lang="es-ES" sz="2000" b="1" dirty="0">
                  <a:solidFill>
                    <a:srgbClr val="73B5E0"/>
                  </a:solidFill>
                  <a:latin typeface="Century Gothic" pitchFamily="34" charset="0"/>
                  <a:cs typeface="Times New Roman" pitchFamily="18" charset="0"/>
                </a:rPr>
                <a:t>APRENENTATGE</a:t>
              </a:r>
            </a:p>
          </p:txBody>
        </p:sp>
        <p:sp>
          <p:nvSpPr>
            <p:cNvPr id="18442" name="Text Box 12"/>
            <p:cNvSpPr txBox="1">
              <a:spLocks noChangeArrowheads="1"/>
            </p:cNvSpPr>
            <p:nvPr/>
          </p:nvSpPr>
          <p:spPr bwMode="auto">
            <a:xfrm>
              <a:off x="5652293" y="3828051"/>
              <a:ext cx="1223963" cy="400110"/>
            </a:xfrm>
            <a:prstGeom prst="rect">
              <a:avLst/>
            </a:prstGeom>
            <a:noFill/>
            <a:ln w="9525">
              <a:noFill/>
              <a:miter lim="800000"/>
              <a:headEnd/>
              <a:tailEnd/>
            </a:ln>
          </p:spPr>
          <p:txBody>
            <a:bodyPr>
              <a:spAutoFit/>
            </a:bodyPr>
            <a:lstStyle/>
            <a:p>
              <a:pPr>
                <a:spcBef>
                  <a:spcPct val="50000"/>
                </a:spcBef>
              </a:pPr>
              <a:r>
                <a:rPr lang="es-ES" sz="2000" b="1" dirty="0">
                  <a:solidFill>
                    <a:schemeClr val="accent3"/>
                  </a:solidFill>
                  <a:latin typeface="Century Gothic" pitchFamily="34" charset="0"/>
                  <a:cs typeface="Times New Roman" pitchFamily="18" charset="0"/>
                </a:rPr>
                <a:t>SERVEI</a:t>
              </a:r>
            </a:p>
          </p:txBody>
        </p:sp>
      </p:grpSp>
      <p:sp>
        <p:nvSpPr>
          <p:cNvPr id="15" name="14 Rectángulo"/>
          <p:cNvSpPr/>
          <p:nvPr/>
        </p:nvSpPr>
        <p:spPr>
          <a:xfrm>
            <a:off x="0" y="0"/>
            <a:ext cx="9144000" cy="54868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a-ES" sz="2000" b="1" dirty="0">
                <a:solidFill>
                  <a:schemeClr val="bg1"/>
                </a:solidFill>
                <a:latin typeface="Century Gothic" pitchFamily="34" charset="0"/>
              </a:rPr>
              <a:t>Servei Comunitari. De què parlem?</a:t>
            </a:r>
            <a:endParaRPr lang="ca-ES" b="1" dirty="0">
              <a:solidFill>
                <a:srgbClr val="45637A"/>
              </a:solidFill>
              <a:latin typeface="Century Gothic" pitchFamily="34" charset="0"/>
            </a:endParaRPr>
          </a:p>
        </p:txBody>
      </p:sp>
      <p:pic>
        <p:nvPicPr>
          <p:cNvPr id="18" name="Imagen 17">
            <a:extLst>
              <a:ext uri="{FF2B5EF4-FFF2-40B4-BE49-F238E27FC236}">
                <a16:creationId xmlns:a16="http://schemas.microsoft.com/office/drawing/2014/main" id="{D85BE2F3-9FF3-4961-9A67-B46B5FF9E0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H="1" flipV="1">
            <a:off x="7379306" y="158781"/>
            <a:ext cx="1584239" cy="231137"/>
          </a:xfrm>
          <a:prstGeom prst="rect">
            <a:avLst/>
          </a:prstGeom>
        </p:spPr>
      </p:pic>
    </p:spTree>
    <p:extLst>
      <p:ext uri="{BB962C8B-B14F-4D97-AF65-F5344CB8AC3E}">
        <p14:creationId xmlns:p14="http://schemas.microsoft.com/office/powerpoint/2010/main" val="15125530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8"/>
          <p:cNvSpPr>
            <a:spLocks noChangeArrowheads="1"/>
          </p:cNvSpPr>
          <p:nvPr/>
        </p:nvSpPr>
        <p:spPr bwMode="auto">
          <a:xfrm>
            <a:off x="378687" y="4835683"/>
            <a:ext cx="3352800" cy="1704199"/>
          </a:xfrm>
          <a:prstGeom prst="rect">
            <a:avLst/>
          </a:prstGeom>
          <a:noFill/>
          <a:ln w="9525">
            <a:noFill/>
            <a:miter lim="800000"/>
            <a:headEnd/>
            <a:tailEnd/>
          </a:ln>
        </p:spPr>
        <p:txBody>
          <a:bodyPr/>
          <a:lstStyle/>
          <a:p>
            <a:pPr>
              <a:lnSpc>
                <a:spcPct val="120000"/>
              </a:lnSpc>
              <a:spcBef>
                <a:spcPct val="20000"/>
              </a:spcBef>
              <a:buFont typeface="Wingdings" pitchFamily="2" charset="2"/>
              <a:buNone/>
            </a:pPr>
            <a:r>
              <a:rPr lang="ca-ES" dirty="0">
                <a:solidFill>
                  <a:schemeClr val="bg1">
                    <a:lumMod val="65000"/>
                  </a:schemeClr>
                </a:solidFill>
              </a:rPr>
              <a:t>Amplada (A)</a:t>
            </a:r>
          </a:p>
          <a:p>
            <a:pPr>
              <a:lnSpc>
                <a:spcPct val="120000"/>
              </a:lnSpc>
              <a:spcBef>
                <a:spcPct val="20000"/>
              </a:spcBef>
              <a:buFont typeface="Wingdings" pitchFamily="2" charset="2"/>
              <a:buNone/>
            </a:pPr>
            <a:r>
              <a:rPr lang="ca-ES" dirty="0">
                <a:solidFill>
                  <a:schemeClr val="bg1">
                    <a:lumMod val="65000"/>
                  </a:schemeClr>
                </a:solidFill>
              </a:rPr>
              <a:t>Fondària (B)</a:t>
            </a:r>
          </a:p>
          <a:p>
            <a:pPr>
              <a:lnSpc>
                <a:spcPct val="120000"/>
              </a:lnSpc>
              <a:spcBef>
                <a:spcPct val="20000"/>
              </a:spcBef>
              <a:buFont typeface="Wingdings" pitchFamily="2" charset="2"/>
              <a:buNone/>
            </a:pPr>
            <a:r>
              <a:rPr lang="ca-ES" dirty="0">
                <a:solidFill>
                  <a:schemeClr val="bg1">
                    <a:lumMod val="65000"/>
                  </a:schemeClr>
                </a:solidFill>
              </a:rPr>
              <a:t>Secció (A x B)</a:t>
            </a:r>
          </a:p>
          <a:p>
            <a:pPr>
              <a:lnSpc>
                <a:spcPct val="120000"/>
              </a:lnSpc>
              <a:spcBef>
                <a:spcPct val="20000"/>
              </a:spcBef>
              <a:buFont typeface="Wingdings" pitchFamily="2" charset="2"/>
              <a:buNone/>
            </a:pPr>
            <a:r>
              <a:rPr lang="ca-ES" dirty="0">
                <a:solidFill>
                  <a:schemeClr val="bg1">
                    <a:lumMod val="65000"/>
                  </a:schemeClr>
                </a:solidFill>
              </a:rPr>
              <a:t>Velocitat de l’aigua (v)</a:t>
            </a:r>
          </a:p>
          <a:p>
            <a:pPr>
              <a:lnSpc>
                <a:spcPct val="120000"/>
              </a:lnSpc>
              <a:spcBef>
                <a:spcPct val="20000"/>
              </a:spcBef>
              <a:buFont typeface="Wingdings" pitchFamily="2" charset="2"/>
              <a:buNone/>
            </a:pPr>
            <a:endParaRPr lang="ca-ES" b="1" dirty="0">
              <a:solidFill>
                <a:srgbClr val="73B5E0"/>
              </a:solidFill>
              <a:latin typeface="Century Gothic" pitchFamily="34" charset="0"/>
            </a:endParaRPr>
          </a:p>
          <a:p>
            <a:pPr>
              <a:lnSpc>
                <a:spcPct val="120000"/>
              </a:lnSpc>
              <a:spcBef>
                <a:spcPct val="20000"/>
              </a:spcBef>
              <a:buFont typeface="Wingdings" pitchFamily="2" charset="2"/>
              <a:buNone/>
            </a:pPr>
            <a:endParaRPr lang="ca-ES" dirty="0">
              <a:solidFill>
                <a:srgbClr val="45637A"/>
              </a:solidFill>
              <a:latin typeface="Century Gothic" pitchFamily="34" charset="0"/>
            </a:endParaRPr>
          </a:p>
          <a:p>
            <a:pPr>
              <a:lnSpc>
                <a:spcPct val="120000"/>
              </a:lnSpc>
              <a:spcBef>
                <a:spcPct val="20000"/>
              </a:spcBef>
              <a:buFont typeface="Wingdings" pitchFamily="2" charset="2"/>
              <a:buNone/>
            </a:pPr>
            <a:endParaRPr lang="ca-ES" sz="2000" dirty="0">
              <a:solidFill>
                <a:srgbClr val="45637A"/>
              </a:solidFill>
              <a:latin typeface="Helvetica Condensed" pitchFamily="34" charset="0"/>
            </a:endParaRPr>
          </a:p>
          <a:p>
            <a:pPr>
              <a:lnSpc>
                <a:spcPct val="120000"/>
              </a:lnSpc>
              <a:spcBef>
                <a:spcPct val="20000"/>
              </a:spcBef>
              <a:buFont typeface="Wingdings" pitchFamily="2" charset="2"/>
              <a:buNone/>
            </a:pPr>
            <a:endParaRPr lang="ca-ES" sz="2000" b="1" dirty="0">
              <a:solidFill>
                <a:srgbClr val="73B5E0"/>
              </a:solidFill>
              <a:latin typeface="Helvetica Condensed" pitchFamily="34" charset="0"/>
            </a:endParaRPr>
          </a:p>
        </p:txBody>
      </p:sp>
      <p:pic>
        <p:nvPicPr>
          <p:cNvPr id="12294" name="Picture 9"/>
          <p:cNvPicPr>
            <a:picLocks noChangeAspect="1" noChangeArrowheads="1"/>
          </p:cNvPicPr>
          <p:nvPr/>
        </p:nvPicPr>
        <p:blipFill>
          <a:blip r:embed="rId3" cstate="print"/>
          <a:srcRect/>
          <a:stretch>
            <a:fillRect/>
          </a:stretch>
        </p:blipFill>
        <p:spPr bwMode="auto">
          <a:xfrm>
            <a:off x="3491890" y="4656740"/>
            <a:ext cx="3711575" cy="1652587"/>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2296" name="Text Box 11"/>
          <p:cNvSpPr txBox="1">
            <a:spLocks noChangeArrowheads="1"/>
          </p:cNvSpPr>
          <p:nvPr/>
        </p:nvSpPr>
        <p:spPr bwMode="auto">
          <a:xfrm>
            <a:off x="6233328" y="6063108"/>
            <a:ext cx="970137" cy="246221"/>
          </a:xfrm>
          <a:prstGeom prst="rect">
            <a:avLst/>
          </a:prstGeom>
          <a:noFill/>
          <a:ln w="9525">
            <a:noFill/>
            <a:miter lim="800000"/>
            <a:headEnd/>
            <a:tailEnd/>
          </a:ln>
        </p:spPr>
        <p:txBody>
          <a:bodyPr wrap="none">
            <a:spAutoFit/>
          </a:bodyPr>
          <a:lstStyle/>
          <a:p>
            <a:r>
              <a:rPr lang="es-ES_tradnl" sz="1000" dirty="0"/>
              <a:t>Ecobill.diba.cat</a:t>
            </a:r>
            <a:endParaRPr lang="es-ES" sz="1000" dirty="0"/>
          </a:p>
        </p:txBody>
      </p:sp>
      <p:sp>
        <p:nvSpPr>
          <p:cNvPr id="95245" name="Rectangle 13"/>
          <p:cNvSpPr>
            <a:spLocks noChangeArrowheads="1"/>
          </p:cNvSpPr>
          <p:nvPr/>
        </p:nvSpPr>
        <p:spPr bwMode="auto">
          <a:xfrm>
            <a:off x="389511" y="4365104"/>
            <a:ext cx="2472152" cy="369332"/>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wrap="none" anchor="ctr">
            <a:spAutoFit/>
          </a:bodyPr>
          <a:lstStyle/>
          <a:p>
            <a:r>
              <a:rPr lang="ca-ES" b="1" dirty="0">
                <a:solidFill>
                  <a:schemeClr val="bg1">
                    <a:lumMod val="65000"/>
                  </a:schemeClr>
                </a:solidFill>
                <a:latin typeface="Century Gothic" pitchFamily="34" charset="0"/>
              </a:rPr>
              <a:t>Cabal = </a:t>
            </a:r>
            <a:r>
              <a:rPr lang="ca-ES" b="1" dirty="0">
                <a:solidFill>
                  <a:schemeClr val="bg1">
                    <a:lumMod val="65000"/>
                  </a:schemeClr>
                </a:solidFill>
                <a:latin typeface="Symbol" panose="05050102010706020507" pitchFamily="18" charset="2"/>
              </a:rPr>
              <a:t>S </a:t>
            </a:r>
            <a:r>
              <a:rPr lang="ca-ES" b="1" dirty="0">
                <a:solidFill>
                  <a:schemeClr val="bg1">
                    <a:lumMod val="65000"/>
                  </a:schemeClr>
                </a:solidFill>
                <a:latin typeface="Century Gothic" pitchFamily="34" charset="0"/>
              </a:rPr>
              <a:t>(Ai · Bi )Vi</a:t>
            </a:r>
            <a:r>
              <a:rPr lang="ca-ES" dirty="0">
                <a:solidFill>
                  <a:schemeClr val="bg1">
                    <a:lumMod val="65000"/>
                  </a:schemeClr>
                </a:solidFill>
              </a:rPr>
              <a:t> </a:t>
            </a:r>
          </a:p>
        </p:txBody>
      </p:sp>
      <p:sp>
        <p:nvSpPr>
          <p:cNvPr id="14" name="Text Box 5"/>
          <p:cNvSpPr txBox="1">
            <a:spLocks noChangeArrowheads="1"/>
          </p:cNvSpPr>
          <p:nvPr/>
        </p:nvSpPr>
        <p:spPr bwMode="auto">
          <a:xfrm>
            <a:off x="4" y="-30161"/>
            <a:ext cx="2973891" cy="584775"/>
          </a:xfrm>
          <a:prstGeom prst="rect">
            <a:avLst/>
          </a:prstGeom>
          <a:noFill/>
          <a:ln w="9525">
            <a:noFill/>
            <a:miter lim="800000"/>
            <a:headEnd/>
            <a:tailEnd/>
          </a:ln>
        </p:spPr>
        <p:txBody>
          <a:bodyPr wrap="none">
            <a:spAutoFit/>
          </a:bodyPr>
          <a:lstStyle/>
          <a:p>
            <a:r>
              <a:rPr lang="ca-ES" sz="3200" b="1" dirty="0">
                <a:solidFill>
                  <a:schemeClr val="bg1"/>
                </a:solidFill>
                <a:latin typeface="Arial Narrow" pitchFamily="34" charset="0"/>
              </a:rPr>
              <a:t>Inspecció</a:t>
            </a:r>
            <a:r>
              <a:rPr lang="ca-ES" sz="3200" dirty="0">
                <a:solidFill>
                  <a:schemeClr val="bg1"/>
                </a:solidFill>
                <a:latin typeface="Century Gothic" pitchFamily="34" charset="0"/>
              </a:rPr>
              <a:t> </a:t>
            </a:r>
            <a:r>
              <a:rPr lang="ca-ES" sz="3200" b="1" dirty="0">
                <a:solidFill>
                  <a:schemeClr val="bg1"/>
                </a:solidFill>
                <a:latin typeface="Arial Narrow" pitchFamily="34" charset="0"/>
              </a:rPr>
              <a:t>de</a:t>
            </a:r>
            <a:r>
              <a:rPr lang="ca-ES" sz="3200" dirty="0">
                <a:solidFill>
                  <a:schemeClr val="bg1"/>
                </a:solidFill>
                <a:latin typeface="Century Gothic" pitchFamily="34" charset="0"/>
              </a:rPr>
              <a:t> </a:t>
            </a:r>
            <a:r>
              <a:rPr lang="ca-ES" sz="3200" b="1" dirty="0">
                <a:solidFill>
                  <a:schemeClr val="bg1"/>
                </a:solidFill>
                <a:latin typeface="Arial Narrow" pitchFamily="34" charset="0"/>
              </a:rPr>
              <a:t>rius</a:t>
            </a:r>
          </a:p>
        </p:txBody>
      </p:sp>
      <p:sp>
        <p:nvSpPr>
          <p:cNvPr id="11" name="10 Rectángulo"/>
          <p:cNvSpPr/>
          <p:nvPr/>
        </p:nvSpPr>
        <p:spPr>
          <a:xfrm>
            <a:off x="0" y="-27384"/>
            <a:ext cx="9144000" cy="504056"/>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a-ES" sz="2000" b="1" dirty="0">
              <a:solidFill>
                <a:schemeClr val="bg1"/>
              </a:solidFill>
              <a:latin typeface="Century Gothic" pitchFamily="34" charset="0"/>
            </a:endParaRPr>
          </a:p>
        </p:txBody>
      </p:sp>
      <p:sp>
        <p:nvSpPr>
          <p:cNvPr id="13" name="Rectangle 57"/>
          <p:cNvSpPr>
            <a:spLocks noChangeArrowheads="1"/>
          </p:cNvSpPr>
          <p:nvPr/>
        </p:nvSpPr>
        <p:spPr bwMode="auto">
          <a:xfrm>
            <a:off x="309091" y="533782"/>
            <a:ext cx="3733800" cy="518959"/>
          </a:xfrm>
          <a:prstGeom prst="rect">
            <a:avLst/>
          </a:prstGeom>
          <a:noFill/>
          <a:ln w="9525">
            <a:noFill/>
            <a:miter lim="800000"/>
            <a:headEnd/>
            <a:tailEnd/>
          </a:ln>
        </p:spPr>
        <p:txBody>
          <a:bodyPr wrap="none" anchor="ctr"/>
          <a:lstStyle/>
          <a:p>
            <a:r>
              <a:rPr lang="es-ES_tradnl" sz="2000" b="1" dirty="0">
                <a:solidFill>
                  <a:schemeClr val="accent5"/>
                </a:solidFill>
                <a:latin typeface="Century Gothic" pitchFamily="34" charset="0"/>
              </a:rPr>
              <a:t>El cabal</a:t>
            </a:r>
          </a:p>
        </p:txBody>
      </p:sp>
      <p:sp>
        <p:nvSpPr>
          <p:cNvPr id="2" name="1 CuadroTexto"/>
          <p:cNvSpPr txBox="1"/>
          <p:nvPr/>
        </p:nvSpPr>
        <p:spPr>
          <a:xfrm>
            <a:off x="309091" y="1052737"/>
            <a:ext cx="6120680" cy="369332"/>
          </a:xfrm>
          <a:prstGeom prst="rect">
            <a:avLst/>
          </a:prstGeom>
          <a:noFill/>
        </p:spPr>
        <p:txBody>
          <a:bodyPr wrap="square" rtlCol="0">
            <a:spAutoFit/>
          </a:bodyPr>
          <a:lstStyle/>
          <a:p>
            <a:r>
              <a:rPr lang="ca-ES" dirty="0">
                <a:solidFill>
                  <a:schemeClr val="bg1">
                    <a:lumMod val="65000"/>
                  </a:schemeClr>
                </a:solidFill>
              </a:rPr>
              <a:t>Com sabem quanta aigua passa pel nostre riu en un segon?</a:t>
            </a:r>
          </a:p>
        </p:txBody>
      </p:sp>
      <p:grpSp>
        <p:nvGrpSpPr>
          <p:cNvPr id="4" name="3 Grupo"/>
          <p:cNvGrpSpPr/>
          <p:nvPr/>
        </p:nvGrpSpPr>
        <p:grpSpPr>
          <a:xfrm>
            <a:off x="309091" y="1556797"/>
            <a:ext cx="8187208" cy="2148636"/>
            <a:chOff x="309091" y="1800025"/>
            <a:chExt cx="7884913" cy="1905403"/>
          </a:xfrm>
        </p:grpSpPr>
        <p:pic>
          <p:nvPicPr>
            <p:cNvPr id="15" name="Picture 2" descr="H:\Associació Hàbitats\Comunicació\Fotos\Fotos 2016\Grups primavera\Maristes Montserrat\P1080418.JPG"/>
            <p:cNvPicPr>
              <a:picLocks noChangeAspect="1" noChangeArrowheads="1"/>
            </p:cNvPicPr>
            <p:nvPr/>
          </p:nvPicPr>
          <p:blipFill>
            <a:blip r:embed="rId4" cstate="print"/>
            <a:srcRect/>
            <a:stretch>
              <a:fillRect/>
            </a:stretch>
          </p:blipFill>
          <p:spPr bwMode="auto">
            <a:xfrm>
              <a:off x="309091" y="1800025"/>
              <a:ext cx="2649470" cy="1905403"/>
            </a:xfrm>
            <a:prstGeom prst="rect">
              <a:avLst/>
            </a:prstGeom>
            <a:noFill/>
            <a:effectLst>
              <a:outerShdw blurRad="50800" dist="38100" dir="2700000" algn="tl" rotWithShape="0">
                <a:prstClr val="black">
                  <a:alpha val="40000"/>
                </a:prstClr>
              </a:outerShdw>
            </a:effectLst>
          </p:spPr>
        </p:pic>
        <p:pic>
          <p:nvPicPr>
            <p:cNvPr id="2050" name="Picture 2" descr="H:\Associació Hàbitats\Comunicació\Fotos\Fotos 2018\Grups inspecció 2018\Grups Primavera\Zer Alt Lluçanès\Escola la Forja - ZER Alt Lluçanès, Riera Gavarresa.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57" r="9015" b="1"/>
            <a:stretch/>
          </p:blipFill>
          <p:spPr bwMode="auto">
            <a:xfrm>
              <a:off x="5745733" y="1809551"/>
              <a:ext cx="2448271" cy="189587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1" name="Picture 3" descr="C:\Users\grups\Desktop\DISSENY i PSP\fotos inspeccions\DSC0895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396"/>
            <a:stretch/>
          </p:blipFill>
          <p:spPr bwMode="auto">
            <a:xfrm>
              <a:off x="2986965" y="1809551"/>
              <a:ext cx="2737163" cy="189587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16" name="Picture 19" descr="logo-hor-pr-ah"/>
          <p:cNvPicPr>
            <a:picLocks noChangeAspect="1" noChangeArrowheads="1"/>
          </p:cNvPicPr>
          <p:nvPr/>
        </p:nvPicPr>
        <p:blipFill>
          <a:blip r:embed="rId7" cstate="print"/>
          <a:srcRect/>
          <a:stretch>
            <a:fillRect/>
          </a:stretch>
        </p:blipFill>
        <p:spPr bwMode="auto">
          <a:xfrm>
            <a:off x="8202363" y="6472434"/>
            <a:ext cx="857729" cy="282999"/>
          </a:xfrm>
          <a:prstGeom prst="rect">
            <a:avLst/>
          </a:prstGeom>
          <a:noFill/>
          <a:ln w="9525">
            <a:noFill/>
            <a:miter lim="800000"/>
            <a:headEnd/>
            <a:tailEnd/>
          </a:ln>
        </p:spPr>
      </p:pic>
      <p:sp>
        <p:nvSpPr>
          <p:cNvPr id="17" name="10 CuadroTexto">
            <a:extLst>
              <a:ext uri="{FF2B5EF4-FFF2-40B4-BE49-F238E27FC236}">
                <a16:creationId xmlns:a16="http://schemas.microsoft.com/office/drawing/2014/main" id="{7D5E2757-0D4B-44FA-BE1F-BE3500BA916D}"/>
              </a:ext>
            </a:extLst>
          </p:cNvPr>
          <p:cNvSpPr txBox="1"/>
          <p:nvPr/>
        </p:nvSpPr>
        <p:spPr>
          <a:xfrm>
            <a:off x="278238" y="37870"/>
            <a:ext cx="4653807" cy="369332"/>
          </a:xfrm>
          <a:prstGeom prst="rect">
            <a:avLst/>
          </a:prstGeom>
          <a:noFill/>
        </p:spPr>
        <p:txBody>
          <a:bodyPr wrap="square" rtlCol="0">
            <a:spAutoFit/>
          </a:bodyPr>
          <a:lstStyle/>
          <a:p>
            <a:r>
              <a:rPr lang="ca-ES" dirty="0">
                <a:solidFill>
                  <a:schemeClr val="bg1"/>
                </a:solidFill>
              </a:rPr>
              <a:t>La inspecció del riu. Qualitat hidromorfològica</a:t>
            </a:r>
          </a:p>
        </p:txBody>
      </p:sp>
      <p:pic>
        <p:nvPicPr>
          <p:cNvPr id="19" name="Imagen 7">
            <a:extLst>
              <a:ext uri="{FF2B5EF4-FFF2-40B4-BE49-F238E27FC236}">
                <a16:creationId xmlns:a16="http://schemas.microsoft.com/office/drawing/2014/main" id="{461FC820-9C56-484B-973F-2C77C707439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flipH="1" flipV="1">
            <a:off x="7374750" y="115395"/>
            <a:ext cx="1584239" cy="23113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6"/>
          <p:cNvSpPr>
            <a:spLocks noChangeArrowheads="1"/>
          </p:cNvSpPr>
          <p:nvPr/>
        </p:nvSpPr>
        <p:spPr bwMode="auto">
          <a:xfrm>
            <a:off x="324755" y="836712"/>
            <a:ext cx="2407295" cy="1944216"/>
          </a:xfrm>
          <a:prstGeom prst="rect">
            <a:avLst/>
          </a:prstGeom>
          <a:noFill/>
          <a:ln w="9525">
            <a:noFill/>
            <a:miter lim="800000"/>
            <a:headEnd/>
            <a:tailEnd/>
          </a:ln>
        </p:spPr>
        <p:txBody>
          <a:bodyPr/>
          <a:lstStyle/>
          <a:p>
            <a:pPr>
              <a:lnSpc>
                <a:spcPct val="120000"/>
              </a:lnSpc>
            </a:pPr>
            <a:r>
              <a:rPr lang="ca-ES" sz="2000" dirty="0">
                <a:solidFill>
                  <a:schemeClr val="bg1">
                    <a:lumMod val="50000"/>
                  </a:schemeClr>
                </a:solidFill>
              </a:rPr>
              <a:t>pH</a:t>
            </a:r>
          </a:p>
          <a:p>
            <a:pPr>
              <a:lnSpc>
                <a:spcPct val="120000"/>
              </a:lnSpc>
            </a:pPr>
            <a:r>
              <a:rPr lang="ca-ES" sz="2000" dirty="0">
                <a:solidFill>
                  <a:schemeClr val="bg1">
                    <a:lumMod val="50000"/>
                  </a:schemeClr>
                </a:solidFill>
              </a:rPr>
              <a:t>Nitrats</a:t>
            </a:r>
          </a:p>
          <a:p>
            <a:pPr>
              <a:lnSpc>
                <a:spcPct val="120000"/>
              </a:lnSpc>
            </a:pPr>
            <a:r>
              <a:rPr lang="ca-ES" sz="2000" dirty="0">
                <a:solidFill>
                  <a:schemeClr val="bg1">
                    <a:lumMod val="50000"/>
                  </a:schemeClr>
                </a:solidFill>
              </a:rPr>
              <a:t>Oxigen Dissolt</a:t>
            </a:r>
          </a:p>
          <a:p>
            <a:pPr>
              <a:lnSpc>
                <a:spcPct val="120000"/>
              </a:lnSpc>
            </a:pPr>
            <a:r>
              <a:rPr lang="ca-ES" sz="2000" dirty="0">
                <a:solidFill>
                  <a:schemeClr val="bg1">
                    <a:lumMod val="50000"/>
                  </a:schemeClr>
                </a:solidFill>
              </a:rPr>
              <a:t>Temperatura</a:t>
            </a:r>
          </a:p>
          <a:p>
            <a:pPr>
              <a:lnSpc>
                <a:spcPct val="120000"/>
              </a:lnSpc>
            </a:pPr>
            <a:r>
              <a:rPr lang="ca-ES" sz="2000" dirty="0">
                <a:solidFill>
                  <a:schemeClr val="bg1">
                    <a:lumMod val="50000"/>
                  </a:schemeClr>
                </a:solidFill>
              </a:rPr>
              <a:t>Transparència</a:t>
            </a:r>
          </a:p>
        </p:txBody>
      </p:sp>
      <p:sp>
        <p:nvSpPr>
          <p:cNvPr id="28676" name="Rectangle 14"/>
          <p:cNvSpPr>
            <a:spLocks noChangeArrowheads="1"/>
          </p:cNvSpPr>
          <p:nvPr/>
        </p:nvSpPr>
        <p:spPr bwMode="auto">
          <a:xfrm>
            <a:off x="1908182" y="549287"/>
            <a:ext cx="287339" cy="1871663"/>
          </a:xfrm>
          <a:prstGeom prst="rect">
            <a:avLst/>
          </a:prstGeom>
          <a:solidFill>
            <a:schemeClr val="bg1"/>
          </a:solidFill>
          <a:ln w="9525">
            <a:noFill/>
            <a:miter lim="800000"/>
            <a:headEnd/>
            <a:tailEnd/>
          </a:ln>
        </p:spPr>
        <p:txBody>
          <a:bodyPr wrap="none" anchor="ctr"/>
          <a:lstStyle/>
          <a:p>
            <a:endParaRPr lang="es-ES"/>
          </a:p>
        </p:txBody>
      </p:sp>
      <p:grpSp>
        <p:nvGrpSpPr>
          <p:cNvPr id="2" name="1 Grupo"/>
          <p:cNvGrpSpPr/>
          <p:nvPr/>
        </p:nvGrpSpPr>
        <p:grpSpPr>
          <a:xfrm>
            <a:off x="323528" y="4358876"/>
            <a:ext cx="2408512" cy="1661285"/>
            <a:chOff x="682025" y="3459493"/>
            <a:chExt cx="4199529" cy="2546176"/>
          </a:xfrm>
        </p:grpSpPr>
        <p:pic>
          <p:nvPicPr>
            <p:cNvPr id="28679" name="Picture 25" descr="P1050224"/>
            <p:cNvPicPr>
              <a:picLocks noChangeAspect="1" noChangeArrowheads="1"/>
            </p:cNvPicPr>
            <p:nvPr/>
          </p:nvPicPr>
          <p:blipFill>
            <a:blip r:embed="rId3" cstate="print"/>
            <a:srcRect/>
            <a:stretch>
              <a:fillRect/>
            </a:stretch>
          </p:blipFill>
          <p:spPr bwMode="auto">
            <a:xfrm>
              <a:off x="682025" y="3459493"/>
              <a:ext cx="2971800" cy="223202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8680" name="Picture 26"/>
            <p:cNvPicPr>
              <a:picLocks noChangeAspect="1" noChangeArrowheads="1"/>
            </p:cNvPicPr>
            <p:nvPr/>
          </p:nvPicPr>
          <p:blipFill rotWithShape="1">
            <a:blip r:embed="rId4" cstate="print"/>
            <a:srcRect l="9835" t="4798" r="15102"/>
            <a:stretch/>
          </p:blipFill>
          <p:spPr bwMode="auto">
            <a:xfrm>
              <a:off x="3699830" y="3459982"/>
              <a:ext cx="1181724" cy="1498763"/>
            </a:xfrm>
            <a:prstGeom prst="rect">
              <a:avLst/>
            </a:prstGeom>
            <a:noFill/>
            <a:ln w="9525">
              <a:noFill/>
              <a:miter lim="800000"/>
              <a:headEnd/>
              <a:tailEnd/>
            </a:ln>
          </p:spPr>
        </p:pic>
        <p:pic>
          <p:nvPicPr>
            <p:cNvPr id="28681" name="Picture 27" descr="P1030673"/>
            <p:cNvPicPr>
              <a:picLocks noChangeAspect="1" noChangeArrowheads="1"/>
            </p:cNvPicPr>
            <p:nvPr/>
          </p:nvPicPr>
          <p:blipFill>
            <a:blip r:embed="rId5" cstate="print">
              <a:lum bright="24000"/>
            </a:blip>
            <a:srcRect/>
            <a:stretch>
              <a:fillRect/>
            </a:stretch>
          </p:blipFill>
          <p:spPr bwMode="auto">
            <a:xfrm>
              <a:off x="3246723" y="4869160"/>
              <a:ext cx="1043969" cy="1136509"/>
            </a:xfrm>
            <a:prstGeom prst="rect">
              <a:avLst/>
            </a:prstGeom>
            <a:noFill/>
            <a:ln w="25400">
              <a:noFill/>
              <a:miter lim="800000"/>
              <a:headEnd/>
              <a:tailEnd/>
            </a:ln>
            <a:effectLst>
              <a:outerShdw blurRad="50800" dist="38100" dir="2700000" algn="tl" rotWithShape="0">
                <a:prstClr val="black">
                  <a:alpha val="40000"/>
                </a:prstClr>
              </a:outerShdw>
            </a:effectLst>
          </p:spPr>
        </p:pic>
      </p:grpSp>
      <p:sp>
        <p:nvSpPr>
          <p:cNvPr id="28685" name="Text Box 5"/>
          <p:cNvSpPr txBox="1">
            <a:spLocks noChangeArrowheads="1"/>
          </p:cNvSpPr>
          <p:nvPr/>
        </p:nvSpPr>
        <p:spPr bwMode="auto">
          <a:xfrm>
            <a:off x="4" y="-30161"/>
            <a:ext cx="2973891" cy="584775"/>
          </a:xfrm>
          <a:prstGeom prst="rect">
            <a:avLst/>
          </a:prstGeom>
          <a:noFill/>
          <a:ln w="9525">
            <a:noFill/>
            <a:miter lim="800000"/>
            <a:headEnd/>
            <a:tailEnd/>
          </a:ln>
        </p:spPr>
        <p:txBody>
          <a:bodyPr wrap="none">
            <a:spAutoFit/>
          </a:bodyPr>
          <a:lstStyle/>
          <a:p>
            <a:r>
              <a:rPr lang="ca-ES" sz="3200" b="1">
                <a:solidFill>
                  <a:schemeClr val="bg1"/>
                </a:solidFill>
                <a:latin typeface="Arial Narrow" pitchFamily="34" charset="0"/>
              </a:rPr>
              <a:t>Inspecció</a:t>
            </a:r>
            <a:r>
              <a:rPr lang="ca-ES" sz="3200">
                <a:solidFill>
                  <a:schemeClr val="bg1"/>
                </a:solidFill>
                <a:latin typeface="Century Gothic" pitchFamily="34" charset="0"/>
              </a:rPr>
              <a:t> </a:t>
            </a:r>
            <a:r>
              <a:rPr lang="ca-ES" sz="3200" b="1">
                <a:solidFill>
                  <a:schemeClr val="bg1"/>
                </a:solidFill>
                <a:latin typeface="Arial Narrow" pitchFamily="34" charset="0"/>
              </a:rPr>
              <a:t>de</a:t>
            </a:r>
            <a:r>
              <a:rPr lang="ca-ES" sz="3200">
                <a:solidFill>
                  <a:schemeClr val="bg1"/>
                </a:solidFill>
                <a:latin typeface="Century Gothic" pitchFamily="34" charset="0"/>
              </a:rPr>
              <a:t> </a:t>
            </a:r>
            <a:r>
              <a:rPr lang="ca-ES" sz="3200" b="1">
                <a:solidFill>
                  <a:schemeClr val="bg1"/>
                </a:solidFill>
                <a:latin typeface="Arial Narrow" pitchFamily="34" charset="0"/>
              </a:rPr>
              <a:t>rius</a:t>
            </a:r>
          </a:p>
        </p:txBody>
      </p:sp>
      <p:sp>
        <p:nvSpPr>
          <p:cNvPr id="16" name="15 Rectángulo"/>
          <p:cNvSpPr/>
          <p:nvPr/>
        </p:nvSpPr>
        <p:spPr>
          <a:xfrm>
            <a:off x="0" y="-27384"/>
            <a:ext cx="9144000" cy="504056"/>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a-ES" sz="2000" b="1" dirty="0">
              <a:solidFill>
                <a:schemeClr val="bg1"/>
              </a:solidFill>
              <a:latin typeface="Century Gothic" pitchFamily="34" charset="0"/>
            </a:endParaRPr>
          </a:p>
        </p:txBody>
      </p:sp>
      <p:pic>
        <p:nvPicPr>
          <p:cNvPr id="307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610" t="3543" r="1149" b="2756"/>
          <a:stretch/>
        </p:blipFill>
        <p:spPr bwMode="auto">
          <a:xfrm>
            <a:off x="3131843" y="4438092"/>
            <a:ext cx="5342036" cy="1502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2 Grupo"/>
          <p:cNvGrpSpPr/>
          <p:nvPr/>
        </p:nvGrpSpPr>
        <p:grpSpPr>
          <a:xfrm>
            <a:off x="3059839" y="910784"/>
            <a:ext cx="5658333" cy="2610576"/>
            <a:chOff x="3059832" y="773496"/>
            <a:chExt cx="5658333" cy="2610576"/>
          </a:xfrm>
          <a:effectLst>
            <a:outerShdw blurRad="50800" dist="38100" dir="2700000" algn="tl" rotWithShape="0">
              <a:prstClr val="black">
                <a:alpha val="40000"/>
              </a:prstClr>
            </a:outerShdw>
          </a:effectLst>
        </p:grpSpPr>
        <p:pic>
          <p:nvPicPr>
            <p:cNvPr id="3075" name="Picture 3" descr="H:\Associació Hàbitats\Comunicació\Fotos\Fotos 2018\Grups inspecció 2018\Grups tardor\Montcada-Som Rius\IMG_20181026_171134_resized_20181129_053053937.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0494" b="3781"/>
            <a:stretch/>
          </p:blipFill>
          <p:spPr bwMode="auto">
            <a:xfrm>
              <a:off x="3059832" y="778873"/>
              <a:ext cx="1935164" cy="260519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l="10939" r="4770"/>
            <a:stretch/>
          </p:blipFill>
          <p:spPr bwMode="auto">
            <a:xfrm>
              <a:off x="5076056" y="773496"/>
              <a:ext cx="1927507" cy="2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descr="H:\Associació Hàbitats\Comunicació\Fotos\Fotos 2018\Grups inspecció 2018\Grups tardor\Montcada-Som Rius\Montcada Som Riu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89776" y="773496"/>
              <a:ext cx="1628389" cy="2610576"/>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9" descr="logo-hor-pr-ah"/>
          <p:cNvPicPr>
            <a:picLocks noChangeAspect="1" noChangeArrowheads="1"/>
          </p:cNvPicPr>
          <p:nvPr/>
        </p:nvPicPr>
        <p:blipFill>
          <a:blip r:embed="rId10" cstate="print"/>
          <a:srcRect/>
          <a:stretch>
            <a:fillRect/>
          </a:stretch>
        </p:blipFill>
        <p:spPr bwMode="auto">
          <a:xfrm>
            <a:off x="8202363" y="6472434"/>
            <a:ext cx="857729" cy="282999"/>
          </a:xfrm>
          <a:prstGeom prst="rect">
            <a:avLst/>
          </a:prstGeom>
          <a:noFill/>
          <a:ln w="9525">
            <a:noFill/>
            <a:miter lim="800000"/>
            <a:headEnd/>
            <a:tailEnd/>
          </a:ln>
        </p:spPr>
      </p:pic>
      <p:sp>
        <p:nvSpPr>
          <p:cNvPr id="19" name="10 CuadroTexto">
            <a:extLst>
              <a:ext uri="{FF2B5EF4-FFF2-40B4-BE49-F238E27FC236}">
                <a16:creationId xmlns:a16="http://schemas.microsoft.com/office/drawing/2014/main" id="{3A213031-4490-406F-AF3E-4A18E94F97C1}"/>
              </a:ext>
            </a:extLst>
          </p:cNvPr>
          <p:cNvSpPr txBox="1"/>
          <p:nvPr/>
        </p:nvSpPr>
        <p:spPr>
          <a:xfrm>
            <a:off x="278238" y="37870"/>
            <a:ext cx="4365775" cy="369332"/>
          </a:xfrm>
          <a:prstGeom prst="rect">
            <a:avLst/>
          </a:prstGeom>
          <a:noFill/>
        </p:spPr>
        <p:txBody>
          <a:bodyPr wrap="square" rtlCol="0">
            <a:spAutoFit/>
          </a:bodyPr>
          <a:lstStyle/>
          <a:p>
            <a:r>
              <a:rPr lang="ca-ES" dirty="0">
                <a:solidFill>
                  <a:schemeClr val="bg1"/>
                </a:solidFill>
              </a:rPr>
              <a:t>La inspecció del riu. Qualitat fisicoquímica</a:t>
            </a:r>
          </a:p>
        </p:txBody>
      </p:sp>
      <p:pic>
        <p:nvPicPr>
          <p:cNvPr id="20" name="Imagen 7">
            <a:extLst>
              <a:ext uri="{FF2B5EF4-FFF2-40B4-BE49-F238E27FC236}">
                <a16:creationId xmlns:a16="http://schemas.microsoft.com/office/drawing/2014/main" id="{CF38EA94-AFA0-4496-BB96-D27BD1EDDBD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800000" flipH="1" flipV="1">
            <a:off x="7374750" y="115395"/>
            <a:ext cx="1584239" cy="231137"/>
          </a:xfrm>
          <a:prstGeom prst="rect">
            <a:avLst/>
          </a:prstGeom>
        </p:spPr>
      </p:pic>
    </p:spTree>
    <p:extLst>
      <p:ext uri="{BB962C8B-B14F-4D97-AF65-F5344CB8AC3E}">
        <p14:creationId xmlns:p14="http://schemas.microsoft.com/office/powerpoint/2010/main" val="449918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a:off x="5344851" y="2160311"/>
            <a:ext cx="3384376" cy="2769168"/>
            <a:chOff x="4572002" y="2133600"/>
            <a:chExt cx="4176713" cy="3816351"/>
          </a:xfrm>
        </p:grpSpPr>
        <p:grpSp>
          <p:nvGrpSpPr>
            <p:cNvPr id="3" name="2 Grupo"/>
            <p:cNvGrpSpPr/>
            <p:nvPr/>
          </p:nvGrpSpPr>
          <p:grpSpPr>
            <a:xfrm>
              <a:off x="4572002" y="2133600"/>
              <a:ext cx="3816351" cy="1727200"/>
              <a:chOff x="4572002" y="2133600"/>
              <a:chExt cx="3816351" cy="1727200"/>
            </a:xfrm>
          </p:grpSpPr>
          <p:grpSp>
            <p:nvGrpSpPr>
              <p:cNvPr id="29705" name="30 Grupo"/>
              <p:cNvGrpSpPr>
                <a:grpSpLocks/>
              </p:cNvGrpSpPr>
              <p:nvPr/>
            </p:nvGrpSpPr>
            <p:grpSpPr bwMode="auto">
              <a:xfrm>
                <a:off x="7380290" y="2781301"/>
                <a:ext cx="1008063" cy="863600"/>
                <a:chOff x="3924300" y="3573463"/>
                <a:chExt cx="1152525" cy="1008062"/>
              </a:xfrm>
            </p:grpSpPr>
            <p:pic>
              <p:nvPicPr>
                <p:cNvPr id="29723" name="Picture 13"/>
                <p:cNvPicPr>
                  <a:picLocks noChangeAspect="1" noChangeArrowheads="1"/>
                </p:cNvPicPr>
                <p:nvPr/>
              </p:nvPicPr>
              <p:blipFill>
                <a:blip r:embed="rId3" cstate="print"/>
                <a:srcRect/>
                <a:stretch>
                  <a:fillRect/>
                </a:stretch>
              </p:blipFill>
              <p:spPr bwMode="auto">
                <a:xfrm>
                  <a:off x="4068763" y="3644900"/>
                  <a:ext cx="800100" cy="790575"/>
                </a:xfrm>
                <a:prstGeom prst="rect">
                  <a:avLst/>
                </a:prstGeom>
                <a:noFill/>
                <a:ln w="9525">
                  <a:noFill/>
                  <a:miter lim="800000"/>
                  <a:headEnd/>
                  <a:tailEnd/>
                </a:ln>
              </p:spPr>
            </p:pic>
            <p:sp>
              <p:nvSpPr>
                <p:cNvPr id="29724" name="Rectangle 21"/>
                <p:cNvSpPr>
                  <a:spLocks noChangeArrowheads="1"/>
                </p:cNvSpPr>
                <p:nvPr/>
              </p:nvSpPr>
              <p:spPr bwMode="auto">
                <a:xfrm>
                  <a:off x="3924300" y="3573463"/>
                  <a:ext cx="1152525" cy="1008062"/>
                </a:xfrm>
                <a:prstGeom prst="rect">
                  <a:avLst/>
                </a:prstGeom>
                <a:noFill/>
                <a:ln w="25400">
                  <a:solidFill>
                    <a:srgbClr val="FFFF00"/>
                  </a:solidFill>
                  <a:miter lim="800000"/>
                  <a:headEnd/>
                  <a:tailEnd/>
                </a:ln>
              </p:spPr>
              <p:txBody>
                <a:bodyPr wrap="none" anchor="ctr"/>
                <a:lstStyle/>
                <a:p>
                  <a:endParaRPr lang="es-ES"/>
                </a:p>
              </p:txBody>
            </p:sp>
          </p:grpSp>
          <p:grpSp>
            <p:nvGrpSpPr>
              <p:cNvPr id="29707" name="23 Grupo"/>
              <p:cNvGrpSpPr>
                <a:grpSpLocks/>
              </p:cNvGrpSpPr>
              <p:nvPr/>
            </p:nvGrpSpPr>
            <p:grpSpPr bwMode="auto">
              <a:xfrm>
                <a:off x="4572002" y="2133600"/>
                <a:ext cx="2592388" cy="1727200"/>
                <a:chOff x="179388" y="620713"/>
                <a:chExt cx="4752975" cy="2447925"/>
              </a:xfrm>
            </p:grpSpPr>
            <p:pic>
              <p:nvPicPr>
                <p:cNvPr id="29714" name="Picture 10"/>
                <p:cNvPicPr>
                  <a:picLocks noChangeAspect="1" noChangeArrowheads="1"/>
                </p:cNvPicPr>
                <p:nvPr/>
              </p:nvPicPr>
              <p:blipFill>
                <a:blip r:embed="rId4" cstate="print"/>
                <a:srcRect/>
                <a:stretch>
                  <a:fillRect/>
                </a:stretch>
              </p:blipFill>
              <p:spPr bwMode="auto">
                <a:xfrm>
                  <a:off x="3059113" y="1125538"/>
                  <a:ext cx="1619250" cy="1285875"/>
                </a:xfrm>
                <a:prstGeom prst="rect">
                  <a:avLst/>
                </a:prstGeom>
                <a:noFill/>
                <a:ln w="9525">
                  <a:noFill/>
                  <a:miter lim="800000"/>
                  <a:headEnd/>
                  <a:tailEnd/>
                </a:ln>
              </p:spPr>
            </p:pic>
            <p:pic>
              <p:nvPicPr>
                <p:cNvPr id="29715" name="Picture 14"/>
                <p:cNvPicPr>
                  <a:picLocks noChangeAspect="1" noChangeArrowheads="1"/>
                </p:cNvPicPr>
                <p:nvPr/>
              </p:nvPicPr>
              <p:blipFill>
                <a:blip r:embed="rId5" cstate="print"/>
                <a:srcRect/>
                <a:stretch>
                  <a:fillRect/>
                </a:stretch>
              </p:blipFill>
              <p:spPr bwMode="auto">
                <a:xfrm rot="1406947">
                  <a:off x="468313" y="620713"/>
                  <a:ext cx="1543050" cy="1905000"/>
                </a:xfrm>
                <a:prstGeom prst="rect">
                  <a:avLst/>
                </a:prstGeom>
                <a:noFill/>
                <a:ln w="9525">
                  <a:noFill/>
                  <a:miter lim="800000"/>
                  <a:headEnd/>
                  <a:tailEnd/>
                </a:ln>
              </p:spPr>
            </p:pic>
            <p:pic>
              <p:nvPicPr>
                <p:cNvPr id="29716" name="Picture 15"/>
                <p:cNvPicPr>
                  <a:picLocks noChangeAspect="1" noChangeArrowheads="1"/>
                </p:cNvPicPr>
                <p:nvPr/>
              </p:nvPicPr>
              <p:blipFill>
                <a:blip r:embed="rId6" cstate="print"/>
                <a:srcRect/>
                <a:stretch>
                  <a:fillRect/>
                </a:stretch>
              </p:blipFill>
              <p:spPr bwMode="auto">
                <a:xfrm>
                  <a:off x="1692275" y="1341438"/>
                  <a:ext cx="1457325" cy="1343025"/>
                </a:xfrm>
                <a:prstGeom prst="rect">
                  <a:avLst/>
                </a:prstGeom>
                <a:noFill/>
                <a:ln w="9525">
                  <a:noFill/>
                  <a:miter lim="800000"/>
                  <a:headEnd/>
                  <a:tailEnd/>
                </a:ln>
              </p:spPr>
            </p:pic>
            <p:pic>
              <p:nvPicPr>
                <p:cNvPr id="29717" name="Picture 16"/>
                <p:cNvPicPr>
                  <a:picLocks noChangeAspect="1" noChangeArrowheads="1"/>
                </p:cNvPicPr>
                <p:nvPr/>
              </p:nvPicPr>
              <p:blipFill>
                <a:blip r:embed="rId7" cstate="print"/>
                <a:srcRect/>
                <a:stretch>
                  <a:fillRect/>
                </a:stretch>
              </p:blipFill>
              <p:spPr bwMode="auto">
                <a:xfrm>
                  <a:off x="684213" y="2349500"/>
                  <a:ext cx="1295400" cy="657225"/>
                </a:xfrm>
                <a:prstGeom prst="rect">
                  <a:avLst/>
                </a:prstGeom>
                <a:noFill/>
                <a:ln w="9525">
                  <a:noFill/>
                  <a:miter lim="800000"/>
                  <a:headEnd/>
                  <a:tailEnd/>
                </a:ln>
              </p:spPr>
            </p:pic>
            <p:sp>
              <p:nvSpPr>
                <p:cNvPr id="29718" name="Rectangle 19"/>
                <p:cNvSpPr>
                  <a:spLocks noChangeArrowheads="1"/>
                </p:cNvSpPr>
                <p:nvPr/>
              </p:nvSpPr>
              <p:spPr bwMode="auto">
                <a:xfrm>
                  <a:off x="179388" y="836613"/>
                  <a:ext cx="4752975" cy="2232025"/>
                </a:xfrm>
                <a:prstGeom prst="rect">
                  <a:avLst/>
                </a:prstGeom>
                <a:noFill/>
                <a:ln w="3175">
                  <a:solidFill>
                    <a:srgbClr val="92D050"/>
                  </a:solidFill>
                  <a:miter lim="800000"/>
                  <a:headEnd/>
                  <a:tailEnd/>
                </a:ln>
              </p:spPr>
              <p:txBody>
                <a:bodyPr wrap="none" anchor="ctr"/>
                <a:lstStyle/>
                <a:p>
                  <a:endParaRPr lang="es-ES"/>
                </a:p>
              </p:txBody>
            </p:sp>
          </p:grpSp>
          <p:pic>
            <p:nvPicPr>
              <p:cNvPr id="29708" name="Picture 25" descr="green"/>
              <p:cNvPicPr>
                <a:picLocks noChangeAspect="1" noChangeArrowheads="1"/>
              </p:cNvPicPr>
              <p:nvPr/>
            </p:nvPicPr>
            <p:blipFill>
              <a:blip r:embed="rId8" cstate="print"/>
              <a:srcRect/>
              <a:stretch>
                <a:fillRect/>
              </a:stretch>
            </p:blipFill>
            <p:spPr bwMode="auto">
              <a:xfrm>
                <a:off x="4643437" y="2349500"/>
                <a:ext cx="171451" cy="169863"/>
              </a:xfrm>
              <a:prstGeom prst="rect">
                <a:avLst/>
              </a:prstGeom>
              <a:noFill/>
              <a:ln w="9525">
                <a:noFill/>
                <a:miter lim="800000"/>
                <a:headEnd/>
                <a:tailEnd/>
              </a:ln>
            </p:spPr>
          </p:pic>
          <p:pic>
            <p:nvPicPr>
              <p:cNvPr id="29709" name="Picture 30" descr="yellow"/>
              <p:cNvPicPr>
                <a:picLocks noChangeAspect="1" noChangeArrowheads="1"/>
              </p:cNvPicPr>
              <p:nvPr/>
            </p:nvPicPr>
            <p:blipFill>
              <a:blip r:embed="rId9" cstate="print"/>
              <a:srcRect/>
              <a:stretch>
                <a:fillRect/>
              </a:stretch>
            </p:blipFill>
            <p:spPr bwMode="auto">
              <a:xfrm>
                <a:off x="7451725" y="2852738"/>
                <a:ext cx="171451" cy="171450"/>
              </a:xfrm>
              <a:prstGeom prst="rect">
                <a:avLst/>
              </a:prstGeom>
              <a:noFill/>
              <a:ln w="9525">
                <a:noFill/>
                <a:miter lim="800000"/>
                <a:headEnd/>
                <a:tailEnd/>
              </a:ln>
            </p:spPr>
          </p:pic>
        </p:grpSp>
        <p:grpSp>
          <p:nvGrpSpPr>
            <p:cNvPr id="2" name="1 Grupo"/>
            <p:cNvGrpSpPr/>
            <p:nvPr/>
          </p:nvGrpSpPr>
          <p:grpSpPr>
            <a:xfrm>
              <a:off x="4716466" y="4076701"/>
              <a:ext cx="4032249" cy="1873250"/>
              <a:chOff x="4716466" y="4076701"/>
              <a:chExt cx="4032249" cy="1873250"/>
            </a:xfrm>
          </p:grpSpPr>
          <p:grpSp>
            <p:nvGrpSpPr>
              <p:cNvPr id="29703" name="38 Grupo"/>
              <p:cNvGrpSpPr>
                <a:grpSpLocks/>
              </p:cNvGrpSpPr>
              <p:nvPr/>
            </p:nvGrpSpPr>
            <p:grpSpPr bwMode="auto">
              <a:xfrm>
                <a:off x="4716466" y="4437065"/>
                <a:ext cx="1150937" cy="936625"/>
                <a:chOff x="3924300" y="5084763"/>
                <a:chExt cx="1079500" cy="792162"/>
              </a:xfrm>
            </p:grpSpPr>
            <p:pic>
              <p:nvPicPr>
                <p:cNvPr id="29725" name="Picture 18"/>
                <p:cNvPicPr>
                  <a:picLocks noChangeAspect="1" noChangeArrowheads="1"/>
                </p:cNvPicPr>
                <p:nvPr/>
              </p:nvPicPr>
              <p:blipFill>
                <a:blip r:embed="rId10" cstate="print"/>
                <a:srcRect/>
                <a:stretch>
                  <a:fillRect/>
                </a:stretch>
              </p:blipFill>
              <p:spPr bwMode="auto">
                <a:xfrm>
                  <a:off x="4067175" y="5229225"/>
                  <a:ext cx="666750" cy="571500"/>
                </a:xfrm>
                <a:prstGeom prst="rect">
                  <a:avLst/>
                </a:prstGeom>
                <a:noFill/>
                <a:ln w="9525">
                  <a:noFill/>
                  <a:miter lim="800000"/>
                  <a:headEnd/>
                  <a:tailEnd/>
                </a:ln>
              </p:spPr>
            </p:pic>
            <p:sp>
              <p:nvSpPr>
                <p:cNvPr id="29726" name="Rectangle 22"/>
                <p:cNvSpPr>
                  <a:spLocks noChangeArrowheads="1"/>
                </p:cNvSpPr>
                <p:nvPr/>
              </p:nvSpPr>
              <p:spPr bwMode="auto">
                <a:xfrm>
                  <a:off x="3924300" y="5084763"/>
                  <a:ext cx="1079500" cy="792162"/>
                </a:xfrm>
                <a:prstGeom prst="rect">
                  <a:avLst/>
                </a:prstGeom>
                <a:noFill/>
                <a:ln w="25400">
                  <a:solidFill>
                    <a:srgbClr val="FF0000"/>
                  </a:solidFill>
                  <a:miter lim="800000"/>
                  <a:headEnd/>
                  <a:tailEnd/>
                </a:ln>
              </p:spPr>
              <p:txBody>
                <a:bodyPr wrap="none" anchor="ctr"/>
                <a:lstStyle/>
                <a:p>
                  <a:endParaRPr lang="es-ES"/>
                </a:p>
              </p:txBody>
            </p:sp>
          </p:grpSp>
          <p:grpSp>
            <p:nvGrpSpPr>
              <p:cNvPr id="29706" name="35 Grupo"/>
              <p:cNvGrpSpPr>
                <a:grpSpLocks/>
              </p:cNvGrpSpPr>
              <p:nvPr/>
            </p:nvGrpSpPr>
            <p:grpSpPr bwMode="auto">
              <a:xfrm>
                <a:off x="6084890" y="4076701"/>
                <a:ext cx="2663825" cy="1873250"/>
                <a:chOff x="900113" y="3860800"/>
                <a:chExt cx="2519362" cy="1655763"/>
              </a:xfrm>
            </p:grpSpPr>
            <p:pic>
              <p:nvPicPr>
                <p:cNvPr id="29719" name="Picture 11"/>
                <p:cNvPicPr>
                  <a:picLocks noChangeAspect="1" noChangeArrowheads="1"/>
                </p:cNvPicPr>
                <p:nvPr/>
              </p:nvPicPr>
              <p:blipFill>
                <a:blip r:embed="rId11" cstate="print"/>
                <a:srcRect/>
                <a:stretch>
                  <a:fillRect/>
                </a:stretch>
              </p:blipFill>
              <p:spPr bwMode="auto">
                <a:xfrm>
                  <a:off x="1403350" y="4724400"/>
                  <a:ext cx="1200150" cy="638175"/>
                </a:xfrm>
                <a:prstGeom prst="rect">
                  <a:avLst/>
                </a:prstGeom>
                <a:noFill/>
                <a:ln w="9525">
                  <a:noFill/>
                  <a:miter lim="800000"/>
                  <a:headEnd/>
                  <a:tailEnd/>
                </a:ln>
              </p:spPr>
            </p:pic>
            <p:pic>
              <p:nvPicPr>
                <p:cNvPr id="29720" name="Picture 12"/>
                <p:cNvPicPr>
                  <a:picLocks noChangeAspect="1" noChangeArrowheads="1"/>
                </p:cNvPicPr>
                <p:nvPr/>
              </p:nvPicPr>
              <p:blipFill>
                <a:blip r:embed="rId12" cstate="print"/>
                <a:srcRect/>
                <a:stretch>
                  <a:fillRect/>
                </a:stretch>
              </p:blipFill>
              <p:spPr bwMode="auto">
                <a:xfrm rot="-1575186">
                  <a:off x="900113" y="3933825"/>
                  <a:ext cx="1114425" cy="781050"/>
                </a:xfrm>
                <a:prstGeom prst="rect">
                  <a:avLst/>
                </a:prstGeom>
                <a:noFill/>
                <a:ln w="9525">
                  <a:noFill/>
                  <a:miter lim="800000"/>
                  <a:headEnd/>
                  <a:tailEnd/>
                </a:ln>
              </p:spPr>
            </p:pic>
            <p:pic>
              <p:nvPicPr>
                <p:cNvPr id="29721" name="Picture 17"/>
                <p:cNvPicPr>
                  <a:picLocks noChangeAspect="1" noChangeArrowheads="1"/>
                </p:cNvPicPr>
                <p:nvPr/>
              </p:nvPicPr>
              <p:blipFill>
                <a:blip r:embed="rId13" cstate="print"/>
                <a:srcRect/>
                <a:stretch>
                  <a:fillRect/>
                </a:stretch>
              </p:blipFill>
              <p:spPr bwMode="auto">
                <a:xfrm>
                  <a:off x="1908175" y="4076700"/>
                  <a:ext cx="1400175" cy="561975"/>
                </a:xfrm>
                <a:prstGeom prst="rect">
                  <a:avLst/>
                </a:prstGeom>
                <a:noFill/>
                <a:ln w="9525">
                  <a:noFill/>
                  <a:miter lim="800000"/>
                  <a:headEnd/>
                  <a:tailEnd/>
                </a:ln>
              </p:spPr>
            </p:pic>
            <p:sp>
              <p:nvSpPr>
                <p:cNvPr id="29722" name="Rectangle 20"/>
                <p:cNvSpPr>
                  <a:spLocks noChangeArrowheads="1"/>
                </p:cNvSpPr>
                <p:nvPr/>
              </p:nvSpPr>
              <p:spPr bwMode="auto">
                <a:xfrm>
                  <a:off x="900113" y="3860800"/>
                  <a:ext cx="2519362" cy="1655763"/>
                </a:xfrm>
                <a:prstGeom prst="rect">
                  <a:avLst/>
                </a:prstGeom>
                <a:noFill/>
                <a:ln w="25400">
                  <a:solidFill>
                    <a:srgbClr val="FFCC00"/>
                  </a:solidFill>
                  <a:miter lim="800000"/>
                  <a:headEnd/>
                  <a:tailEnd/>
                </a:ln>
              </p:spPr>
              <p:txBody>
                <a:bodyPr wrap="none" anchor="ctr"/>
                <a:lstStyle/>
                <a:p>
                  <a:endParaRPr lang="es-ES"/>
                </a:p>
              </p:txBody>
            </p:sp>
          </p:grpSp>
          <p:pic>
            <p:nvPicPr>
              <p:cNvPr id="29710" name="Picture 40" descr="red"/>
              <p:cNvPicPr>
                <a:picLocks noChangeAspect="1" noChangeArrowheads="1"/>
              </p:cNvPicPr>
              <p:nvPr/>
            </p:nvPicPr>
            <p:blipFill>
              <a:blip r:embed="rId14" cstate="print"/>
              <a:srcRect/>
              <a:stretch>
                <a:fillRect/>
              </a:stretch>
            </p:blipFill>
            <p:spPr bwMode="auto">
              <a:xfrm>
                <a:off x="4787901" y="4508500"/>
                <a:ext cx="171451" cy="171450"/>
              </a:xfrm>
              <a:prstGeom prst="rect">
                <a:avLst/>
              </a:prstGeom>
              <a:noFill/>
              <a:ln w="9525">
                <a:noFill/>
                <a:miter lim="800000"/>
                <a:headEnd/>
                <a:tailEnd/>
              </a:ln>
            </p:spPr>
          </p:pic>
          <p:pic>
            <p:nvPicPr>
              <p:cNvPr id="29711" name="Picture 35" descr="orange"/>
              <p:cNvPicPr>
                <a:picLocks noChangeAspect="1" noChangeArrowheads="1"/>
              </p:cNvPicPr>
              <p:nvPr/>
            </p:nvPicPr>
            <p:blipFill>
              <a:blip r:embed="rId15" cstate="print"/>
              <a:srcRect/>
              <a:stretch>
                <a:fillRect/>
              </a:stretch>
            </p:blipFill>
            <p:spPr bwMode="auto">
              <a:xfrm>
                <a:off x="6156327" y="4149725"/>
                <a:ext cx="169863" cy="169863"/>
              </a:xfrm>
              <a:prstGeom prst="rect">
                <a:avLst/>
              </a:prstGeom>
              <a:noFill/>
              <a:ln w="9525">
                <a:noFill/>
                <a:miter lim="800000"/>
                <a:headEnd/>
                <a:tailEnd/>
              </a:ln>
            </p:spPr>
          </p:pic>
        </p:grpSp>
      </p:grpSp>
      <p:pic>
        <p:nvPicPr>
          <p:cNvPr id="31" name="Picture 19" descr="logo-hor-pr-ah"/>
          <p:cNvPicPr>
            <a:picLocks noChangeAspect="1" noChangeArrowheads="1"/>
          </p:cNvPicPr>
          <p:nvPr/>
        </p:nvPicPr>
        <p:blipFill>
          <a:blip r:embed="rId16" cstate="print"/>
          <a:srcRect/>
          <a:stretch>
            <a:fillRect/>
          </a:stretch>
        </p:blipFill>
        <p:spPr bwMode="auto">
          <a:xfrm>
            <a:off x="8202363" y="6472434"/>
            <a:ext cx="857729" cy="282999"/>
          </a:xfrm>
          <a:prstGeom prst="rect">
            <a:avLst/>
          </a:prstGeom>
          <a:noFill/>
          <a:ln w="9525">
            <a:noFill/>
            <a:miter lim="800000"/>
            <a:headEnd/>
            <a:tailEnd/>
          </a:ln>
        </p:spPr>
      </p:pic>
      <p:sp>
        <p:nvSpPr>
          <p:cNvPr id="29" name="28 Rectángulo"/>
          <p:cNvSpPr/>
          <p:nvPr/>
        </p:nvSpPr>
        <p:spPr>
          <a:xfrm>
            <a:off x="0" y="-27384"/>
            <a:ext cx="9144000" cy="504056"/>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a-ES" sz="2000" b="1" dirty="0">
              <a:solidFill>
                <a:schemeClr val="bg1"/>
              </a:solidFill>
              <a:latin typeface="Century Gothic" pitchFamily="34" charset="0"/>
            </a:endParaRPr>
          </a:p>
        </p:txBody>
      </p:sp>
      <p:grpSp>
        <p:nvGrpSpPr>
          <p:cNvPr id="5" name="4 Grupo"/>
          <p:cNvGrpSpPr/>
          <p:nvPr/>
        </p:nvGrpSpPr>
        <p:grpSpPr>
          <a:xfrm>
            <a:off x="405445" y="2782059"/>
            <a:ext cx="4497913" cy="1800200"/>
            <a:chOff x="3544948" y="1713536"/>
            <a:chExt cx="5987231" cy="2322095"/>
          </a:xfrm>
        </p:grpSpPr>
        <p:pic>
          <p:nvPicPr>
            <p:cNvPr id="34" name="3 Imagen"/>
            <p:cNvPicPr>
              <a:picLocks noChangeAspect="1"/>
            </p:cNvPicPr>
            <p:nvPr/>
          </p:nvPicPr>
          <p:blipFill rotWithShape="1">
            <a:blip r:embed="rId17" cstate="print">
              <a:extLst>
                <a:ext uri="{28A0092B-C50C-407E-A947-70E740481C1C}">
                  <a14:useLocalDpi xmlns:a14="http://schemas.microsoft.com/office/drawing/2010/main" val="0"/>
                </a:ext>
              </a:extLst>
            </a:blip>
            <a:srcRect l="8492"/>
            <a:stretch/>
          </p:blipFill>
          <p:spPr>
            <a:xfrm>
              <a:off x="3544948" y="1713536"/>
              <a:ext cx="2868596" cy="2322095"/>
            </a:xfrm>
            <a:prstGeom prst="rect">
              <a:avLst/>
            </a:prstGeom>
          </p:spPr>
        </p:pic>
        <p:pic>
          <p:nvPicPr>
            <p:cNvPr id="35" name="13 Imagen"/>
            <p:cNvPicPr>
              <a:picLocks noChangeAspect="1"/>
            </p:cNvPicPr>
            <p:nvPr/>
          </p:nvPicPr>
          <p:blipFill rotWithShape="1">
            <a:blip r:embed="rId18" cstate="print">
              <a:extLst>
                <a:ext uri="{28A0092B-C50C-407E-A947-70E740481C1C}">
                  <a14:useLocalDpi xmlns:a14="http://schemas.microsoft.com/office/drawing/2010/main" val="0"/>
                </a:ext>
              </a:extLst>
            </a:blip>
            <a:srcRect t="10471" r="10407" b="6098"/>
            <a:stretch/>
          </p:blipFill>
          <p:spPr>
            <a:xfrm>
              <a:off x="6444208" y="1713536"/>
              <a:ext cx="3087971" cy="2309334"/>
            </a:xfrm>
            <a:prstGeom prst="rect">
              <a:avLst/>
            </a:prstGeom>
          </p:spPr>
        </p:pic>
      </p:grpSp>
      <p:sp>
        <p:nvSpPr>
          <p:cNvPr id="6" name="5 Rectángulo"/>
          <p:cNvSpPr/>
          <p:nvPr/>
        </p:nvSpPr>
        <p:spPr>
          <a:xfrm>
            <a:off x="405435" y="1526789"/>
            <a:ext cx="4572000" cy="1089529"/>
          </a:xfrm>
          <a:prstGeom prst="rect">
            <a:avLst/>
          </a:prstGeom>
        </p:spPr>
        <p:txBody>
          <a:bodyPr>
            <a:spAutoFit/>
          </a:bodyPr>
          <a:lstStyle/>
          <a:p>
            <a:pPr>
              <a:lnSpc>
                <a:spcPct val="120000"/>
              </a:lnSpc>
              <a:spcBef>
                <a:spcPct val="20000"/>
              </a:spcBef>
            </a:pPr>
            <a:r>
              <a:rPr lang="ca-ES" dirty="0">
                <a:solidFill>
                  <a:schemeClr val="bg1">
                    <a:lumMod val="50000"/>
                  </a:schemeClr>
                </a:solidFill>
              </a:rPr>
              <a:t>Determinem la qualitat biològica  mitjançant l’anàlisi de la fauna macroinvertebrada del riu, que és </a:t>
            </a:r>
            <a:r>
              <a:rPr lang="ca-ES" b="1" dirty="0">
                <a:solidFill>
                  <a:schemeClr val="accent5"/>
                </a:solidFill>
              </a:rPr>
              <a:t>bioindicadora</a:t>
            </a:r>
            <a:r>
              <a:rPr lang="ca-ES" dirty="0">
                <a:solidFill>
                  <a:schemeClr val="bg1">
                    <a:lumMod val="50000"/>
                  </a:schemeClr>
                </a:solidFill>
              </a:rPr>
              <a:t>.</a:t>
            </a:r>
          </a:p>
        </p:txBody>
      </p:sp>
      <p:sp>
        <p:nvSpPr>
          <p:cNvPr id="7" name="6 CuadroTexto"/>
          <p:cNvSpPr txBox="1"/>
          <p:nvPr/>
        </p:nvSpPr>
        <p:spPr>
          <a:xfrm>
            <a:off x="428748" y="980728"/>
            <a:ext cx="3639203" cy="400110"/>
          </a:xfrm>
          <a:prstGeom prst="rect">
            <a:avLst/>
          </a:prstGeom>
          <a:noFill/>
        </p:spPr>
        <p:txBody>
          <a:bodyPr wrap="square" rtlCol="0">
            <a:spAutoFit/>
          </a:bodyPr>
          <a:lstStyle/>
          <a:p>
            <a:r>
              <a:rPr lang="ca-ES" sz="2000" b="1" dirty="0">
                <a:solidFill>
                  <a:schemeClr val="accent5"/>
                </a:solidFill>
                <a:latin typeface="Century Gothic" pitchFamily="34" charset="0"/>
              </a:rPr>
              <a:t>Índex de Macroinvertebrats</a:t>
            </a:r>
          </a:p>
        </p:txBody>
      </p:sp>
      <p:sp>
        <p:nvSpPr>
          <p:cNvPr id="42" name="Rectangle 6"/>
          <p:cNvSpPr>
            <a:spLocks noChangeArrowheads="1"/>
          </p:cNvSpPr>
          <p:nvPr/>
        </p:nvSpPr>
        <p:spPr bwMode="auto">
          <a:xfrm>
            <a:off x="428601" y="4714885"/>
            <a:ext cx="5572164" cy="1071571"/>
          </a:xfrm>
          <a:prstGeom prst="rect">
            <a:avLst/>
          </a:prstGeom>
          <a:noFill/>
          <a:ln w="9525">
            <a:noFill/>
            <a:miter lim="800000"/>
            <a:headEnd/>
            <a:tailEnd/>
          </a:ln>
        </p:spPr>
        <p:txBody>
          <a:bodyPr anchor="ctr"/>
          <a:lstStyle/>
          <a:p>
            <a:pPr>
              <a:lnSpc>
                <a:spcPct val="120000"/>
              </a:lnSpc>
              <a:spcBef>
                <a:spcPct val="20000"/>
              </a:spcBef>
            </a:pPr>
            <a:endParaRPr lang="ca-ES" sz="1600" dirty="0">
              <a:solidFill>
                <a:srgbClr val="45637A"/>
              </a:solidFill>
              <a:latin typeface="Futura Bk BT" panose="020B0502020204020303" pitchFamily="34" charset="0"/>
            </a:endParaRPr>
          </a:p>
          <a:p>
            <a:pPr>
              <a:lnSpc>
                <a:spcPct val="120000"/>
              </a:lnSpc>
              <a:spcBef>
                <a:spcPct val="20000"/>
              </a:spcBef>
            </a:pPr>
            <a:r>
              <a:rPr lang="ca-ES" dirty="0">
                <a:solidFill>
                  <a:schemeClr val="bg1">
                    <a:lumMod val="50000"/>
                  </a:schemeClr>
                </a:solidFill>
              </a:rPr>
              <a:t>Es completa amb un recull de la biodiversitat del nostre tram (vegetació, mamífers, aus, amfibis, rèptils i peixos</a:t>
            </a:r>
            <a:r>
              <a:rPr lang="ca-ES" dirty="0" smtClean="0">
                <a:solidFill>
                  <a:schemeClr val="bg1">
                    <a:lumMod val="50000"/>
                  </a:schemeClr>
                </a:solidFill>
              </a:rPr>
              <a:t>).</a:t>
            </a:r>
            <a:endParaRPr lang="ca-ES" dirty="0">
              <a:solidFill>
                <a:schemeClr val="bg1">
                  <a:lumMod val="50000"/>
                </a:schemeClr>
              </a:solidFill>
            </a:endParaRPr>
          </a:p>
          <a:p>
            <a:pPr>
              <a:lnSpc>
                <a:spcPct val="120000"/>
              </a:lnSpc>
              <a:spcBef>
                <a:spcPct val="20000"/>
              </a:spcBef>
            </a:pPr>
            <a:endParaRPr lang="ca-ES" sz="1600" dirty="0">
              <a:solidFill>
                <a:srgbClr val="45637A"/>
              </a:solidFill>
              <a:latin typeface="Century Gothic" pitchFamily="34" charset="0"/>
            </a:endParaRPr>
          </a:p>
        </p:txBody>
      </p:sp>
      <p:sp>
        <p:nvSpPr>
          <p:cNvPr id="37" name="10 CuadroTexto">
            <a:extLst>
              <a:ext uri="{FF2B5EF4-FFF2-40B4-BE49-F238E27FC236}">
                <a16:creationId xmlns:a16="http://schemas.microsoft.com/office/drawing/2014/main" id="{6CF27FFB-43E7-4CB7-98C4-0139D9C0D28B}"/>
              </a:ext>
            </a:extLst>
          </p:cNvPr>
          <p:cNvSpPr txBox="1"/>
          <p:nvPr/>
        </p:nvSpPr>
        <p:spPr>
          <a:xfrm>
            <a:off x="278238" y="37870"/>
            <a:ext cx="4293767" cy="369332"/>
          </a:xfrm>
          <a:prstGeom prst="rect">
            <a:avLst/>
          </a:prstGeom>
          <a:noFill/>
        </p:spPr>
        <p:txBody>
          <a:bodyPr wrap="square" rtlCol="0">
            <a:spAutoFit/>
          </a:bodyPr>
          <a:lstStyle/>
          <a:p>
            <a:r>
              <a:rPr lang="ca-ES" dirty="0">
                <a:solidFill>
                  <a:schemeClr val="bg1"/>
                </a:solidFill>
              </a:rPr>
              <a:t>La inspecció del riu. Qualitat biològica</a:t>
            </a:r>
          </a:p>
        </p:txBody>
      </p:sp>
      <p:pic>
        <p:nvPicPr>
          <p:cNvPr id="38" name="Imagen 7">
            <a:extLst>
              <a:ext uri="{FF2B5EF4-FFF2-40B4-BE49-F238E27FC236}">
                <a16:creationId xmlns:a16="http://schemas.microsoft.com/office/drawing/2014/main" id="{75E6D9D4-1623-480A-8DBA-A3BC266D26B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0800000" flipH="1" flipV="1">
            <a:off x="7374750" y="115395"/>
            <a:ext cx="1584239" cy="231137"/>
          </a:xfrm>
          <a:prstGeom prst="rect">
            <a:avLst/>
          </a:prstGeom>
        </p:spPr>
      </p:pic>
    </p:spTree>
    <p:extLst>
      <p:ext uri="{BB962C8B-B14F-4D97-AF65-F5344CB8AC3E}">
        <p14:creationId xmlns:p14="http://schemas.microsoft.com/office/powerpoint/2010/main" val="2920799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4014"/>
            <a:ext cx="9144000" cy="504056"/>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a-ES" sz="2000" dirty="0">
                <a:solidFill>
                  <a:schemeClr val="bg1"/>
                </a:solidFill>
              </a:rPr>
              <a:t>	La inspecció del riu. Protocol de </a:t>
            </a:r>
            <a:r>
              <a:rPr lang="ca-ES" sz="2000" dirty="0" err="1">
                <a:solidFill>
                  <a:schemeClr val="bg1"/>
                </a:solidFill>
              </a:rPr>
              <a:t>bioseguretat</a:t>
            </a:r>
            <a:r>
              <a:rPr lang="ca-ES" sz="2000" dirty="0">
                <a:solidFill>
                  <a:schemeClr val="bg1"/>
                </a:solidFill>
              </a:rPr>
              <a:t> </a:t>
            </a:r>
            <a:endParaRPr lang="ca-ES" sz="2000" b="1" dirty="0">
              <a:solidFill>
                <a:schemeClr val="bg1"/>
              </a:solidFill>
              <a:latin typeface="Century Gothic" pitchFamily="34" charset="0"/>
            </a:endParaRPr>
          </a:p>
        </p:txBody>
      </p:sp>
      <p:sp>
        <p:nvSpPr>
          <p:cNvPr id="4" name="3 CuadroTexto"/>
          <p:cNvSpPr txBox="1"/>
          <p:nvPr/>
        </p:nvSpPr>
        <p:spPr>
          <a:xfrm>
            <a:off x="1928794" y="714359"/>
            <a:ext cx="7072363" cy="923330"/>
          </a:xfrm>
          <a:prstGeom prst="rect">
            <a:avLst/>
          </a:prstGeom>
          <a:noFill/>
        </p:spPr>
        <p:txBody>
          <a:bodyPr wrap="square" rtlCol="0">
            <a:spAutoFit/>
          </a:bodyPr>
          <a:lstStyle/>
          <a:p>
            <a:r>
              <a:rPr lang="ca-ES" dirty="0" smtClean="0">
                <a:solidFill>
                  <a:schemeClr val="bg1">
                    <a:lumMod val="50000"/>
                  </a:schemeClr>
                </a:solidFill>
              </a:rPr>
              <a:t>Hem d’intentar no endur-nos restes d’animals, plantes, algues o fongs amb nosaltres. Sense voler els podríem transportar fins un altre punt d’aigua i estar transmetent malalties o estenent espècies invasores.</a:t>
            </a:r>
            <a:endParaRPr lang="ca-ES" dirty="0">
              <a:solidFill>
                <a:schemeClr val="bg1">
                  <a:lumMod val="50000"/>
                </a:schemeClr>
              </a:solidFill>
            </a:endParaRPr>
          </a:p>
        </p:txBody>
      </p:sp>
      <p:sp>
        <p:nvSpPr>
          <p:cNvPr id="6" name="5 Explosión 1"/>
          <p:cNvSpPr/>
          <p:nvPr/>
        </p:nvSpPr>
        <p:spPr>
          <a:xfrm>
            <a:off x="143676" y="739481"/>
            <a:ext cx="1785951" cy="1428760"/>
          </a:xfrm>
          <a:prstGeom prst="irregularSeal1">
            <a:avLst/>
          </a:prstGeom>
          <a:solidFill>
            <a:schemeClr val="accent5">
              <a:lumMod val="75000"/>
              <a:alpha val="5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a-ES" sz="1700" b="1" dirty="0" smtClean="0">
                <a:solidFill>
                  <a:schemeClr val="bg1"/>
                </a:solidFill>
              </a:rPr>
              <a:t>Compte! </a:t>
            </a:r>
            <a:endParaRPr lang="ca-ES" sz="1700" b="1" dirty="0">
              <a:solidFill>
                <a:schemeClr val="bg1"/>
              </a:solidFill>
            </a:endParaRPr>
          </a:p>
        </p:txBody>
      </p:sp>
      <p:sp>
        <p:nvSpPr>
          <p:cNvPr id="8" name="7 CuadroTexto"/>
          <p:cNvSpPr txBox="1"/>
          <p:nvPr/>
        </p:nvSpPr>
        <p:spPr>
          <a:xfrm>
            <a:off x="2000232" y="1714491"/>
            <a:ext cx="6572296" cy="923330"/>
          </a:xfrm>
          <a:prstGeom prst="rect">
            <a:avLst/>
          </a:prstGeom>
          <a:noFill/>
        </p:spPr>
        <p:txBody>
          <a:bodyPr wrap="square" rtlCol="0">
            <a:spAutoFit/>
          </a:bodyPr>
          <a:lstStyle/>
          <a:p>
            <a:r>
              <a:rPr lang="ca-ES" dirty="0" smtClean="0">
                <a:solidFill>
                  <a:schemeClr val="bg1">
                    <a:lumMod val="50000"/>
                  </a:schemeClr>
                </a:solidFill>
              </a:rPr>
              <a:t>L’</a:t>
            </a:r>
            <a:r>
              <a:rPr lang="ca-ES" dirty="0" smtClean="0">
                <a:solidFill>
                  <a:schemeClr val="bg1">
                    <a:lumMod val="50000"/>
                  </a:schemeClr>
                </a:solidFill>
                <a:hlinkClick r:id="rId3"/>
              </a:rPr>
              <a:t>afanomicosi</a:t>
            </a:r>
            <a:r>
              <a:rPr lang="ca-ES" dirty="0" smtClean="0">
                <a:solidFill>
                  <a:schemeClr val="bg1">
                    <a:lumMod val="50000"/>
                  </a:schemeClr>
                </a:solidFill>
              </a:rPr>
              <a:t> i la </a:t>
            </a:r>
            <a:r>
              <a:rPr lang="ca-ES" dirty="0" err="1" smtClean="0">
                <a:solidFill>
                  <a:schemeClr val="bg1">
                    <a:lumMod val="50000"/>
                  </a:schemeClr>
                </a:solidFill>
                <a:hlinkClick r:id="rId4"/>
              </a:rPr>
              <a:t>quitridiomicosi</a:t>
            </a:r>
            <a:r>
              <a:rPr lang="ca-ES" dirty="0" smtClean="0">
                <a:solidFill>
                  <a:schemeClr val="bg1">
                    <a:lumMod val="50000"/>
                  </a:schemeClr>
                </a:solidFill>
              </a:rPr>
              <a:t> són dos patògens d'origen exòtic presents actualment als rius catalans. Provoquen la mort de diverses espècies de fauna autòctones i hem d’evitar la seva dispersió.</a:t>
            </a:r>
            <a:endParaRPr lang="ca-ES" dirty="0">
              <a:solidFill>
                <a:schemeClr val="bg1">
                  <a:lumMod val="50000"/>
                </a:schemeClr>
              </a:solidFill>
            </a:endParaRPr>
          </a:p>
        </p:txBody>
      </p:sp>
      <p:sp>
        <p:nvSpPr>
          <p:cNvPr id="9" name="Rectangle 57"/>
          <p:cNvSpPr>
            <a:spLocks noChangeArrowheads="1"/>
          </p:cNvSpPr>
          <p:nvPr/>
        </p:nvSpPr>
        <p:spPr bwMode="auto">
          <a:xfrm>
            <a:off x="500035" y="2852936"/>
            <a:ext cx="3733800" cy="518959"/>
          </a:xfrm>
          <a:prstGeom prst="rect">
            <a:avLst/>
          </a:prstGeom>
          <a:noFill/>
          <a:ln w="9525">
            <a:noFill/>
            <a:miter lim="800000"/>
            <a:headEnd/>
            <a:tailEnd/>
          </a:ln>
        </p:spPr>
        <p:txBody>
          <a:bodyPr wrap="none" anchor="ctr"/>
          <a:lstStyle/>
          <a:p>
            <a:r>
              <a:rPr lang="ca-ES" sz="2000" b="1" dirty="0" smtClean="0">
                <a:solidFill>
                  <a:schemeClr val="accent5"/>
                </a:solidFill>
                <a:latin typeface="Century Gothic" pitchFamily="34" charset="0"/>
              </a:rPr>
              <a:t>Desinfectem el material </a:t>
            </a:r>
            <a:endParaRPr lang="ca-ES" sz="2000" b="1" dirty="0">
              <a:solidFill>
                <a:schemeClr val="accent5"/>
              </a:solidFill>
              <a:latin typeface="Century Gothic" pitchFamily="34" charset="0"/>
            </a:endParaRPr>
          </a:p>
        </p:txBody>
      </p:sp>
      <p:pic>
        <p:nvPicPr>
          <p:cNvPr id="1026" name="Picture 2"/>
          <p:cNvPicPr>
            <a:picLocks noChangeAspect="1" noChangeArrowheads="1"/>
          </p:cNvPicPr>
          <p:nvPr/>
        </p:nvPicPr>
        <p:blipFill>
          <a:blip r:embed="rId5"/>
          <a:srcRect l="4919"/>
          <a:stretch>
            <a:fillRect/>
          </a:stretch>
        </p:blipFill>
        <p:spPr bwMode="auto">
          <a:xfrm>
            <a:off x="5072070" y="2735350"/>
            <a:ext cx="4071935" cy="4122655"/>
          </a:xfrm>
          <a:prstGeom prst="rect">
            <a:avLst/>
          </a:prstGeom>
          <a:noFill/>
          <a:ln w="9525">
            <a:noFill/>
            <a:miter lim="800000"/>
            <a:headEnd/>
            <a:tailEnd/>
          </a:ln>
          <a:effectLst/>
        </p:spPr>
      </p:pic>
      <p:sp>
        <p:nvSpPr>
          <p:cNvPr id="11" name="10 CuadroTexto"/>
          <p:cNvSpPr txBox="1"/>
          <p:nvPr/>
        </p:nvSpPr>
        <p:spPr>
          <a:xfrm>
            <a:off x="500038" y="3416465"/>
            <a:ext cx="4572032" cy="2308324"/>
          </a:xfrm>
          <a:prstGeom prst="rect">
            <a:avLst/>
          </a:prstGeom>
          <a:noFill/>
        </p:spPr>
        <p:txBody>
          <a:bodyPr wrap="square" rtlCol="0">
            <a:spAutoFit/>
          </a:bodyPr>
          <a:lstStyle/>
          <a:p>
            <a:r>
              <a:rPr lang="ca-ES" dirty="0" smtClean="0">
                <a:solidFill>
                  <a:schemeClr val="bg1">
                    <a:lumMod val="50000"/>
                  </a:schemeClr>
                </a:solidFill>
              </a:rPr>
              <a:t>Haureu de ruixar els salabrets, safates, lupes, ampolla de plàstic, cinta mètrica, tubs d’assaig i les botes d’aigua que hagueu utilitzat amb etanol al 70% i deixar-ho assecar al sol.</a:t>
            </a:r>
          </a:p>
          <a:p>
            <a:endParaRPr lang="ca-ES" dirty="0" smtClean="0">
              <a:solidFill>
                <a:schemeClr val="bg1">
                  <a:lumMod val="50000"/>
                </a:schemeClr>
              </a:solidFill>
            </a:endParaRPr>
          </a:p>
          <a:p>
            <a:r>
              <a:rPr lang="ca-ES" dirty="0" smtClean="0">
                <a:solidFill>
                  <a:schemeClr val="bg1">
                    <a:lumMod val="50000"/>
                  </a:schemeClr>
                </a:solidFill>
              </a:rPr>
              <a:t>També podeu submergir el material durant 5 minuts en lleixiu comercial, esbandir amb aigua neta i deixar assecar al sol.</a:t>
            </a:r>
            <a:endParaRPr lang="ca-ES" dirty="0">
              <a:solidFill>
                <a:schemeClr val="bg1">
                  <a:lumMod val="50000"/>
                </a:schemeClr>
              </a:solidFill>
            </a:endParaRPr>
          </a:p>
        </p:txBody>
      </p:sp>
      <p:sp>
        <p:nvSpPr>
          <p:cNvPr id="10" name="9 Rectángulo"/>
          <p:cNvSpPr/>
          <p:nvPr/>
        </p:nvSpPr>
        <p:spPr>
          <a:xfrm>
            <a:off x="500035" y="5868343"/>
            <a:ext cx="4572035" cy="954107"/>
          </a:xfrm>
          <a:prstGeom prst="rect">
            <a:avLst/>
          </a:prstGeom>
        </p:spPr>
        <p:txBody>
          <a:bodyPr wrap="square">
            <a:spAutoFit/>
          </a:bodyPr>
          <a:lstStyle/>
          <a:p>
            <a:r>
              <a:rPr lang="ca-ES" sz="1400" dirty="0" smtClean="0">
                <a:solidFill>
                  <a:schemeClr val="bg1">
                    <a:lumMod val="50000"/>
                  </a:schemeClr>
                </a:solidFill>
              </a:rPr>
              <a:t>Per saber-ne més:</a:t>
            </a:r>
          </a:p>
          <a:p>
            <a:r>
              <a:rPr lang="ca-ES" sz="1400" dirty="0" smtClean="0">
                <a:solidFill>
                  <a:schemeClr val="bg1">
                    <a:lumMod val="50000"/>
                  </a:schemeClr>
                </a:solidFill>
                <a:hlinkClick r:id="rId6"/>
              </a:rPr>
              <a:t>http://www.associaciohabitats.cat/herpetofauna-i-bioseguretat-2018-2019/</a:t>
            </a:r>
            <a:endParaRPr lang="ca-ES" sz="1400" dirty="0" smtClean="0">
              <a:solidFill>
                <a:schemeClr val="bg1">
                  <a:lumMod val="50000"/>
                </a:schemeClr>
              </a:solidFill>
            </a:endParaRPr>
          </a:p>
          <a:p>
            <a:endParaRPr lang="ca-ES" sz="1400"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ivan-vranic-327517-unsplash.jpg"/>
          <p:cNvPicPr>
            <a:picLocks noChangeAspect="1"/>
          </p:cNvPicPr>
          <p:nvPr/>
        </p:nvPicPr>
        <p:blipFill rotWithShape="1">
          <a:blip r:embed="rId3" cstate="print">
            <a:extLst>
              <a:ext uri="{28A0092B-C50C-407E-A947-70E740481C1C}">
                <a14:useLocalDpi xmlns:a14="http://schemas.microsoft.com/office/drawing/2010/main" val="0"/>
              </a:ext>
            </a:extLst>
          </a:blip>
          <a:srcRect t="30452"/>
          <a:stretch/>
        </p:blipFill>
        <p:spPr>
          <a:xfrm>
            <a:off x="0" y="0"/>
            <a:ext cx="9144000" cy="6858000"/>
          </a:xfrm>
          <a:prstGeom prst="rect">
            <a:avLst/>
          </a:prstGeom>
          <a:solidFill>
            <a:schemeClr val="bg1">
              <a:alpha val="23000"/>
            </a:schemeClr>
          </a:solidFill>
          <a:ln>
            <a:noFill/>
          </a:ln>
        </p:spPr>
      </p:pic>
      <p:sp>
        <p:nvSpPr>
          <p:cNvPr id="4" name="3 Rectángulo"/>
          <p:cNvSpPr/>
          <p:nvPr/>
        </p:nvSpPr>
        <p:spPr>
          <a:xfrm>
            <a:off x="0" y="5357830"/>
            <a:ext cx="9144000" cy="1497719"/>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000" b="1" dirty="0">
                <a:solidFill>
                  <a:schemeClr val="bg1"/>
                </a:solidFill>
                <a:effectLst>
                  <a:outerShdw blurRad="38100" dist="38100" dir="2700000" algn="tl">
                    <a:srgbClr val="000000">
                      <a:alpha val="43137"/>
                    </a:srgbClr>
                  </a:outerShdw>
                </a:effectLst>
              </a:rPr>
              <a:t>No oblideu desinfectar tot el material  en acabar la inspecció</a:t>
            </a:r>
          </a:p>
          <a:p>
            <a:pPr algn="ctr"/>
            <a:r>
              <a:rPr lang="es-ES" sz="2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es-ES" sz="2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2 Rectángulo"/>
          <p:cNvSpPr/>
          <p:nvPr/>
        </p:nvSpPr>
        <p:spPr>
          <a:xfrm>
            <a:off x="0" y="-27384"/>
            <a:ext cx="9144000" cy="2027624"/>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a-ES" sz="2000" b="1" dirty="0">
              <a:solidFill>
                <a:schemeClr val="bg1"/>
              </a:solidFill>
              <a:latin typeface="Century Gothic" pitchFamily="34" charset="0"/>
            </a:endParaRPr>
          </a:p>
        </p:txBody>
      </p:sp>
      <p:sp>
        <p:nvSpPr>
          <p:cNvPr id="8" name="7 CuadroTexto"/>
          <p:cNvSpPr txBox="1"/>
          <p:nvPr/>
        </p:nvSpPr>
        <p:spPr>
          <a:xfrm>
            <a:off x="1285852" y="642928"/>
            <a:ext cx="6552728" cy="646331"/>
          </a:xfrm>
          <a:prstGeom prst="rect">
            <a:avLst/>
          </a:prstGeom>
          <a:noFill/>
          <a:effectLst>
            <a:outerShdw blurRad="50800" dist="38100" dir="2700000" algn="tl" rotWithShape="0">
              <a:prstClr val="black">
                <a:alpha val="40000"/>
              </a:prstClr>
            </a:outerShdw>
          </a:effectLst>
        </p:spPr>
        <p:txBody>
          <a:bodyPr wrap="square" rtlCol="0">
            <a:spAutoFit/>
          </a:bodyPr>
          <a:lstStyle/>
          <a:p>
            <a:r>
              <a:rPr lang="ca-ES" sz="3600" b="1" dirty="0">
                <a:solidFill>
                  <a:schemeClr val="bg1"/>
                </a:solidFill>
              </a:rPr>
              <a:t>Ja esteu preparats... </a:t>
            </a:r>
            <a:r>
              <a:rPr lang="ca-ES" sz="3600" b="1" dirty="0" smtClean="0">
                <a:solidFill>
                  <a:schemeClr val="bg1"/>
                </a:solidFill>
              </a:rPr>
              <a:t>Anem al </a:t>
            </a:r>
            <a:r>
              <a:rPr lang="ca-ES" sz="3600" b="1" dirty="0">
                <a:solidFill>
                  <a:schemeClr val="bg1"/>
                </a:solidFill>
              </a:rPr>
              <a:t>riu!</a:t>
            </a:r>
          </a:p>
        </p:txBody>
      </p:sp>
      <p:pic>
        <p:nvPicPr>
          <p:cNvPr id="11" name="10 Imagen" descr="Sin título [Tamaño original].png"/>
          <p:cNvPicPr>
            <a:picLocks noChangeAspect="1"/>
          </p:cNvPicPr>
          <p:nvPr/>
        </p:nvPicPr>
        <p:blipFill>
          <a:blip r:embed="rId4" cstate="print">
            <a:clrChange>
              <a:clrFrom>
                <a:srgbClr val="FFFFFF"/>
              </a:clrFrom>
              <a:clrTo>
                <a:srgbClr val="FFFFFF">
                  <a:alpha val="0"/>
                </a:srgbClr>
              </a:clrTo>
            </a:clrChange>
          </a:blip>
          <a:stretch>
            <a:fillRect/>
          </a:stretch>
        </p:blipFill>
        <p:spPr>
          <a:xfrm>
            <a:off x="7903179" y="5429264"/>
            <a:ext cx="1240831" cy="1324248"/>
          </a:xfrm>
          <a:prstGeom prst="rect">
            <a:avLst/>
          </a:prstGeom>
        </p:spPr>
      </p:pic>
    </p:spTree>
    <p:extLst>
      <p:ext uri="{BB962C8B-B14F-4D97-AF65-F5344CB8AC3E}">
        <p14:creationId xmlns:p14="http://schemas.microsoft.com/office/powerpoint/2010/main" val="18099172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rups\Desktop\DISSENY i PSP\fotos inspeccions\20170312_12095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668" t="1" r="18614" b="23"/>
          <a:stretch/>
        </p:blipFill>
        <p:spPr bwMode="auto">
          <a:xfrm>
            <a:off x="0" y="0"/>
            <a:ext cx="9144000" cy="685640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1511" y="4696408"/>
            <a:ext cx="9144000" cy="2160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2" name="1 CuadroTexto"/>
          <p:cNvSpPr txBox="1"/>
          <p:nvPr/>
        </p:nvSpPr>
        <p:spPr>
          <a:xfrm>
            <a:off x="539552" y="5373226"/>
            <a:ext cx="7704856" cy="646331"/>
          </a:xfrm>
          <a:prstGeom prst="rect">
            <a:avLst/>
          </a:prstGeom>
          <a:noFill/>
        </p:spPr>
        <p:txBody>
          <a:bodyPr wrap="square" rtlCol="0">
            <a:spAutoFit/>
          </a:bodyPr>
          <a:lstStyle/>
          <a:p>
            <a:r>
              <a:rPr lang="ca-ES" sz="3600" b="1" dirty="0">
                <a:solidFill>
                  <a:schemeClr val="bg1"/>
                </a:solidFill>
              </a:rPr>
              <a:t>Resultats i enviament de les dades</a:t>
            </a:r>
          </a:p>
        </p:txBody>
      </p:sp>
    </p:spTree>
    <p:extLst>
      <p:ext uri="{BB962C8B-B14F-4D97-AF65-F5344CB8AC3E}">
        <p14:creationId xmlns:p14="http://schemas.microsoft.com/office/powerpoint/2010/main" val="14524272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 Grupo"/>
          <p:cNvGrpSpPr/>
          <p:nvPr/>
        </p:nvGrpSpPr>
        <p:grpSpPr>
          <a:xfrm>
            <a:off x="395537" y="816017"/>
            <a:ext cx="3168352" cy="2829008"/>
            <a:chOff x="487826" y="897027"/>
            <a:chExt cx="3905418" cy="3632837"/>
          </a:xfrm>
        </p:grpSpPr>
        <p:pic>
          <p:nvPicPr>
            <p:cNvPr id="20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05250">
              <a:off x="1771872" y="897027"/>
              <a:ext cx="2621372" cy="354913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6" y="980728"/>
              <a:ext cx="2621570" cy="354913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351787">
              <a:off x="487826" y="927409"/>
              <a:ext cx="2642638" cy="354831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7 Rectángulo"/>
          <p:cNvSpPr/>
          <p:nvPr/>
        </p:nvSpPr>
        <p:spPr>
          <a:xfrm>
            <a:off x="4427984" y="871498"/>
            <a:ext cx="4572000" cy="1089529"/>
          </a:xfrm>
          <a:prstGeom prst="rect">
            <a:avLst/>
          </a:prstGeom>
        </p:spPr>
        <p:txBody>
          <a:bodyPr>
            <a:spAutoFit/>
          </a:bodyPr>
          <a:lstStyle/>
          <a:p>
            <a:pPr>
              <a:lnSpc>
                <a:spcPct val="120000"/>
              </a:lnSpc>
              <a:spcBef>
                <a:spcPct val="20000"/>
              </a:spcBef>
            </a:pPr>
            <a:r>
              <a:rPr lang="ca-ES" dirty="0">
                <a:solidFill>
                  <a:schemeClr val="bg1">
                    <a:lumMod val="50000"/>
                  </a:schemeClr>
                </a:solidFill>
              </a:rPr>
              <a:t>Ja heu pres les dades sobre el terreny, ara cal passar a net tota la informació i enviar-la a l’Associació Hàbitats!</a:t>
            </a:r>
          </a:p>
        </p:txBody>
      </p:sp>
      <p:sp>
        <p:nvSpPr>
          <p:cNvPr id="9" name="8 Rectángulo"/>
          <p:cNvSpPr/>
          <p:nvPr/>
        </p:nvSpPr>
        <p:spPr>
          <a:xfrm>
            <a:off x="0" y="-27384"/>
            <a:ext cx="9144000" cy="504056"/>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a-ES" sz="2000" b="1" dirty="0">
              <a:solidFill>
                <a:schemeClr val="bg1"/>
              </a:solidFill>
              <a:latin typeface="Century Gothic" pitchFamily="34" charset="0"/>
            </a:endParaRPr>
          </a:p>
        </p:txBody>
      </p:sp>
      <p:sp>
        <p:nvSpPr>
          <p:cNvPr id="4" name="3 Rectángulo"/>
          <p:cNvSpPr/>
          <p:nvPr/>
        </p:nvSpPr>
        <p:spPr>
          <a:xfrm>
            <a:off x="4454759" y="2193025"/>
            <a:ext cx="2873159" cy="369332"/>
          </a:xfrm>
          <a:prstGeom prst="rect">
            <a:avLst/>
          </a:prstGeom>
        </p:spPr>
        <p:txBody>
          <a:bodyPr wrap="none">
            <a:spAutoFit/>
          </a:bodyPr>
          <a:lstStyle/>
          <a:p>
            <a:r>
              <a:rPr lang="ca-ES" dirty="0">
                <a:hlinkClick r:id="rId6"/>
              </a:rPr>
              <a:t>http://</a:t>
            </a:r>
            <a:r>
              <a:rPr lang="ca-ES" dirty="0" smtClean="0">
                <a:hlinkClick r:id="rId6"/>
              </a:rPr>
              <a:t>www.projecterius.cat</a:t>
            </a:r>
            <a:endParaRPr lang="ca-ES" dirty="0"/>
          </a:p>
        </p:txBody>
      </p:sp>
      <p:pic>
        <p:nvPicPr>
          <p:cNvPr id="11" name="Picture 19" descr="logo-hor-pr-ah"/>
          <p:cNvPicPr>
            <a:picLocks noChangeAspect="1" noChangeArrowheads="1"/>
          </p:cNvPicPr>
          <p:nvPr/>
        </p:nvPicPr>
        <p:blipFill>
          <a:blip r:embed="rId7" cstate="print"/>
          <a:srcRect/>
          <a:stretch>
            <a:fillRect/>
          </a:stretch>
        </p:blipFill>
        <p:spPr bwMode="auto">
          <a:xfrm>
            <a:off x="8202363" y="6472434"/>
            <a:ext cx="857729" cy="282999"/>
          </a:xfrm>
          <a:prstGeom prst="rect">
            <a:avLst/>
          </a:prstGeom>
          <a:noFill/>
          <a:ln w="9525">
            <a:noFill/>
            <a:miter lim="800000"/>
            <a:headEnd/>
            <a:tailEnd/>
          </a:ln>
        </p:spPr>
      </p:pic>
      <p:sp>
        <p:nvSpPr>
          <p:cNvPr id="12" name="10 CuadroTexto">
            <a:extLst>
              <a:ext uri="{FF2B5EF4-FFF2-40B4-BE49-F238E27FC236}">
                <a16:creationId xmlns:a16="http://schemas.microsoft.com/office/drawing/2014/main" id="{1F8DB0C2-4EF1-4BF6-B4A7-EE341C393C14}"/>
              </a:ext>
            </a:extLst>
          </p:cNvPr>
          <p:cNvSpPr txBox="1"/>
          <p:nvPr/>
        </p:nvSpPr>
        <p:spPr>
          <a:xfrm>
            <a:off x="278238" y="37870"/>
            <a:ext cx="4077743" cy="369332"/>
          </a:xfrm>
          <a:prstGeom prst="rect">
            <a:avLst/>
          </a:prstGeom>
          <a:noFill/>
        </p:spPr>
        <p:txBody>
          <a:bodyPr wrap="square" rtlCol="0">
            <a:spAutoFit/>
          </a:bodyPr>
          <a:lstStyle/>
          <a:p>
            <a:r>
              <a:rPr lang="ca-ES" b="1" dirty="0">
                <a:solidFill>
                  <a:schemeClr val="bg1"/>
                </a:solidFill>
              </a:rPr>
              <a:t>Resultats i enviament de dades</a:t>
            </a:r>
          </a:p>
        </p:txBody>
      </p:sp>
      <p:pic>
        <p:nvPicPr>
          <p:cNvPr id="13" name="Imagen 7">
            <a:extLst>
              <a:ext uri="{FF2B5EF4-FFF2-40B4-BE49-F238E27FC236}">
                <a16:creationId xmlns:a16="http://schemas.microsoft.com/office/drawing/2014/main" id="{E7075D9D-F0FC-4E14-8BD1-E82D7F0A23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flipH="1" flipV="1">
            <a:off x="7374750" y="115395"/>
            <a:ext cx="1584239" cy="231137"/>
          </a:xfrm>
          <a:prstGeom prst="rect">
            <a:avLst/>
          </a:prstGeom>
        </p:spPr>
      </p:pic>
      <p:pic>
        <p:nvPicPr>
          <p:cNvPr id="1026" name="Imagen 1"/>
          <p:cNvPicPr>
            <a:picLocks noChangeAspect="1" noChangeArrowheads="1"/>
          </p:cNvPicPr>
          <p:nvPr/>
        </p:nvPicPr>
        <p:blipFill>
          <a:blip r:embed="rId9">
            <a:extLst>
              <a:ext uri="{28A0092B-C50C-407E-A947-70E740481C1C}">
                <a14:useLocalDpi xmlns:a14="http://schemas.microsoft.com/office/drawing/2010/main" val="0"/>
              </a:ext>
            </a:extLst>
          </a:blip>
          <a:srcRect l="15265" t="13019" r="16512" b="8588"/>
          <a:stretch>
            <a:fillRect/>
          </a:stretch>
        </p:blipFill>
        <p:spPr bwMode="auto">
          <a:xfrm>
            <a:off x="2394122" y="4018087"/>
            <a:ext cx="3923718" cy="253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5 Explosión 1"/>
          <p:cNvSpPr/>
          <p:nvPr/>
        </p:nvSpPr>
        <p:spPr>
          <a:xfrm>
            <a:off x="5918554" y="2934616"/>
            <a:ext cx="2248315" cy="1468154"/>
          </a:xfrm>
          <a:prstGeom prst="irregularSeal1">
            <a:avLst/>
          </a:prstGeom>
          <a:solidFill>
            <a:schemeClr val="accent5">
              <a:lumMod val="75000"/>
              <a:alpha val="5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a-ES" sz="1700" b="1" dirty="0" smtClean="0">
                <a:solidFill>
                  <a:schemeClr val="bg1"/>
                </a:solidFill>
              </a:rPr>
              <a:t>Feu LOGIN!</a:t>
            </a:r>
            <a:endParaRPr lang="ca-ES" sz="1700" b="1" dirty="0">
              <a:solidFill>
                <a:schemeClr val="bg1"/>
              </a:solidFill>
            </a:endParaRPr>
          </a:p>
        </p:txBody>
      </p:sp>
    </p:spTree>
    <p:extLst>
      <p:ext uri="{BB962C8B-B14F-4D97-AF65-F5344CB8AC3E}">
        <p14:creationId xmlns:p14="http://schemas.microsoft.com/office/powerpoint/2010/main" val="37655314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27384"/>
            <a:ext cx="9144000" cy="504056"/>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a-ES" sz="2000" b="1" dirty="0">
              <a:solidFill>
                <a:schemeClr val="bg1"/>
              </a:solidFill>
              <a:latin typeface="Century Gothic" pitchFamily="34" charset="0"/>
            </a:endParaRPr>
          </a:p>
        </p:txBody>
      </p:sp>
      <p:sp>
        <p:nvSpPr>
          <p:cNvPr id="8" name="7 Rectángulo"/>
          <p:cNvSpPr/>
          <p:nvPr/>
        </p:nvSpPr>
        <p:spPr>
          <a:xfrm>
            <a:off x="251520" y="764704"/>
            <a:ext cx="8424936" cy="424732"/>
          </a:xfrm>
          <a:prstGeom prst="rect">
            <a:avLst/>
          </a:prstGeom>
        </p:spPr>
        <p:txBody>
          <a:bodyPr wrap="square">
            <a:spAutoFit/>
          </a:bodyPr>
          <a:lstStyle/>
          <a:p>
            <a:pPr>
              <a:lnSpc>
                <a:spcPct val="120000"/>
              </a:lnSpc>
              <a:spcBef>
                <a:spcPct val="20000"/>
              </a:spcBef>
            </a:pPr>
            <a:r>
              <a:rPr lang="ca-ES" dirty="0">
                <a:solidFill>
                  <a:schemeClr val="bg1">
                    <a:lumMod val="50000"/>
                  </a:schemeClr>
                </a:solidFill>
              </a:rPr>
              <a:t>Per entrar les dades, seleccioneu el tram i ompliu el formulari pas a </a:t>
            </a:r>
            <a:r>
              <a:rPr lang="ca-ES" dirty="0" smtClean="0">
                <a:solidFill>
                  <a:schemeClr val="bg1">
                    <a:lumMod val="50000"/>
                  </a:schemeClr>
                </a:solidFill>
              </a:rPr>
              <a:t>pas:</a:t>
            </a:r>
            <a:endParaRPr lang="ca-ES" dirty="0">
              <a:solidFill>
                <a:schemeClr val="bg1">
                  <a:lumMod val="50000"/>
                </a:schemeClr>
              </a:solidFill>
            </a:endParaRPr>
          </a:p>
        </p:txBody>
      </p:sp>
      <p:pic>
        <p:nvPicPr>
          <p:cNvPr id="9" name="Picture 19" descr="logo-hor-pr-ah"/>
          <p:cNvPicPr>
            <a:picLocks noChangeAspect="1" noChangeArrowheads="1"/>
          </p:cNvPicPr>
          <p:nvPr/>
        </p:nvPicPr>
        <p:blipFill>
          <a:blip r:embed="rId2" cstate="print"/>
          <a:srcRect/>
          <a:stretch>
            <a:fillRect/>
          </a:stretch>
        </p:blipFill>
        <p:spPr bwMode="auto">
          <a:xfrm>
            <a:off x="8202363" y="6472434"/>
            <a:ext cx="857729" cy="282999"/>
          </a:xfrm>
          <a:prstGeom prst="rect">
            <a:avLst/>
          </a:prstGeom>
          <a:noFill/>
          <a:ln w="9525">
            <a:noFill/>
            <a:miter lim="800000"/>
            <a:headEnd/>
            <a:tailEnd/>
          </a:ln>
        </p:spPr>
      </p:pic>
      <p:sp>
        <p:nvSpPr>
          <p:cNvPr id="10" name="10 CuadroTexto">
            <a:extLst>
              <a:ext uri="{FF2B5EF4-FFF2-40B4-BE49-F238E27FC236}">
                <a16:creationId xmlns:a16="http://schemas.microsoft.com/office/drawing/2014/main" id="{E23D4AC9-F296-42AC-B5D8-3F1B8038300C}"/>
              </a:ext>
            </a:extLst>
          </p:cNvPr>
          <p:cNvSpPr txBox="1"/>
          <p:nvPr/>
        </p:nvSpPr>
        <p:spPr>
          <a:xfrm>
            <a:off x="278238" y="37870"/>
            <a:ext cx="4077743" cy="369332"/>
          </a:xfrm>
          <a:prstGeom prst="rect">
            <a:avLst/>
          </a:prstGeom>
          <a:noFill/>
        </p:spPr>
        <p:txBody>
          <a:bodyPr wrap="square" rtlCol="0">
            <a:spAutoFit/>
          </a:bodyPr>
          <a:lstStyle/>
          <a:p>
            <a:r>
              <a:rPr lang="ca-ES" dirty="0">
                <a:solidFill>
                  <a:schemeClr val="bg1"/>
                </a:solidFill>
              </a:rPr>
              <a:t>Resultats i enviament de dades</a:t>
            </a:r>
          </a:p>
        </p:txBody>
      </p:sp>
      <p:pic>
        <p:nvPicPr>
          <p:cNvPr id="11" name="Imagen 7">
            <a:extLst>
              <a:ext uri="{FF2B5EF4-FFF2-40B4-BE49-F238E27FC236}">
                <a16:creationId xmlns:a16="http://schemas.microsoft.com/office/drawing/2014/main" id="{0A6BCE10-398B-4669-8F94-F335D2504E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H="1" flipV="1">
            <a:off x="7374750" y="115395"/>
            <a:ext cx="1584239" cy="231137"/>
          </a:xfrm>
          <a:prstGeom prst="rect">
            <a:avLst/>
          </a:prstGeom>
        </p:spPr>
      </p:pic>
      <p:pic>
        <p:nvPicPr>
          <p:cNvPr id="12" name="Imagen 11"/>
          <p:cNvPicPr/>
          <p:nvPr/>
        </p:nvPicPr>
        <p:blipFill rotWithShape="1">
          <a:blip r:embed="rId4"/>
          <a:srcRect l="28576" t="13805" r="29973" b="6505"/>
          <a:stretch/>
        </p:blipFill>
        <p:spPr bwMode="auto">
          <a:xfrm>
            <a:off x="395537" y="1340768"/>
            <a:ext cx="3888432" cy="3888432"/>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5" name="Elipse 4"/>
          <p:cNvSpPr/>
          <p:nvPr/>
        </p:nvSpPr>
        <p:spPr>
          <a:xfrm>
            <a:off x="3131840" y="2420888"/>
            <a:ext cx="1368152" cy="576064"/>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13" name="Imagen 12"/>
          <p:cNvPicPr/>
          <p:nvPr/>
        </p:nvPicPr>
        <p:blipFill rotWithShape="1">
          <a:blip r:embed="rId5"/>
          <a:srcRect l="28399" t="13177" r="29268" b="5250"/>
          <a:stretch/>
        </p:blipFill>
        <p:spPr bwMode="auto">
          <a:xfrm>
            <a:off x="5068701" y="2220192"/>
            <a:ext cx="3607755" cy="4104456"/>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7" name="Imagen 6"/>
          <p:cNvPicPr>
            <a:picLocks noChangeAspect="1"/>
          </p:cNvPicPr>
          <p:nvPr/>
        </p:nvPicPr>
        <p:blipFill>
          <a:blip r:embed="rId6" cstate="print">
            <a:extLst>
              <a:ext uri="{BEBA8EAE-BF5A-486C-A8C5-ECC9F3942E4B}">
                <a14:imgProps xmlns:a14="http://schemas.microsoft.com/office/drawing/2010/main">
                  <a14:imgLayer r:embed="rId7">
                    <a14:imgEffect>
                      <a14:backgroundRemoval t="14800" b="83400" l="2600" r="98200"/>
                    </a14:imgEffect>
                  </a14:imgLayer>
                </a14:imgProps>
              </a:ext>
              <a:ext uri="{28A0092B-C50C-407E-A947-70E740481C1C}">
                <a14:useLocalDpi xmlns:a14="http://schemas.microsoft.com/office/drawing/2010/main" val="0"/>
              </a:ext>
            </a:extLst>
          </a:blip>
          <a:stretch>
            <a:fillRect/>
          </a:stretch>
        </p:blipFill>
        <p:spPr>
          <a:xfrm rot="8110602">
            <a:off x="4126378" y="1587056"/>
            <a:ext cx="970697" cy="970697"/>
          </a:xfrm>
          <a:prstGeom prst="rect">
            <a:avLst/>
          </a:prstGeom>
        </p:spPr>
      </p:pic>
    </p:spTree>
    <p:extLst>
      <p:ext uri="{BB962C8B-B14F-4D97-AF65-F5344CB8AC3E}">
        <p14:creationId xmlns:p14="http://schemas.microsoft.com/office/powerpoint/2010/main" val="20021225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27384"/>
            <a:ext cx="9144000" cy="504056"/>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a-ES" sz="2000" b="1" dirty="0">
              <a:solidFill>
                <a:schemeClr val="bg1"/>
              </a:solidFill>
              <a:latin typeface="Century Gothic" pitchFamily="34" charset="0"/>
            </a:endParaRPr>
          </a:p>
        </p:txBody>
      </p:sp>
      <p:sp>
        <p:nvSpPr>
          <p:cNvPr id="4" name="3 Rectángulo"/>
          <p:cNvSpPr/>
          <p:nvPr/>
        </p:nvSpPr>
        <p:spPr>
          <a:xfrm>
            <a:off x="251520" y="871497"/>
            <a:ext cx="8208912" cy="1144929"/>
          </a:xfrm>
          <a:prstGeom prst="rect">
            <a:avLst/>
          </a:prstGeom>
        </p:spPr>
        <p:txBody>
          <a:bodyPr wrap="square">
            <a:spAutoFit/>
          </a:bodyPr>
          <a:lstStyle/>
          <a:p>
            <a:pPr>
              <a:lnSpc>
                <a:spcPct val="120000"/>
              </a:lnSpc>
              <a:spcBef>
                <a:spcPct val="20000"/>
              </a:spcBef>
            </a:pPr>
            <a:r>
              <a:rPr lang="ca-ES" dirty="0">
                <a:solidFill>
                  <a:schemeClr val="bg1">
                    <a:lumMod val="50000"/>
                  </a:schemeClr>
                </a:solidFill>
              </a:rPr>
              <a:t>Us ha costat identificar algun </a:t>
            </a:r>
            <a:r>
              <a:rPr lang="ca-ES" dirty="0" err="1">
                <a:solidFill>
                  <a:schemeClr val="bg1">
                    <a:lumMod val="50000"/>
                  </a:schemeClr>
                </a:solidFill>
              </a:rPr>
              <a:t>macroinvertebrat</a:t>
            </a:r>
            <a:r>
              <a:rPr lang="ca-ES" dirty="0">
                <a:solidFill>
                  <a:schemeClr val="bg1">
                    <a:lumMod val="50000"/>
                  </a:schemeClr>
                </a:solidFill>
              </a:rPr>
              <a:t> o us heu fet un embolic amb els reactius químics? </a:t>
            </a:r>
          </a:p>
          <a:p>
            <a:pPr>
              <a:lnSpc>
                <a:spcPct val="120000"/>
              </a:lnSpc>
              <a:spcBef>
                <a:spcPct val="20000"/>
              </a:spcBef>
            </a:pPr>
            <a:r>
              <a:rPr lang="ca-ES" dirty="0">
                <a:solidFill>
                  <a:schemeClr val="bg1">
                    <a:lumMod val="50000"/>
                  </a:schemeClr>
                </a:solidFill>
              </a:rPr>
              <a:t>Envieu-nos els vostres dubtes i fotografies a </a:t>
            </a:r>
            <a:r>
              <a:rPr lang="ca-ES" dirty="0">
                <a:solidFill>
                  <a:schemeClr val="bg1">
                    <a:lumMod val="50000"/>
                  </a:schemeClr>
                </a:solidFill>
                <a:hlinkClick r:id="rId2"/>
              </a:rPr>
              <a:t>voluntariat@associaciohabitats.cat</a:t>
            </a:r>
            <a:r>
              <a:rPr lang="ca-ES" dirty="0">
                <a:solidFill>
                  <a:schemeClr val="bg1">
                    <a:lumMod val="50000"/>
                  </a:schemeClr>
                </a:solidFill>
              </a:rPr>
              <a:t> !</a:t>
            </a:r>
          </a:p>
        </p:txBody>
      </p:sp>
      <p:pic>
        <p:nvPicPr>
          <p:cNvPr id="4102" name="Picture 6" descr="H:\Associació Hàbitats\Comunicació\Fotos\Fotos 2017\Grups Primavera\Fundació Emys\IMG_010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7570" r="27971"/>
          <a:stretch/>
        </p:blipFill>
        <p:spPr bwMode="auto">
          <a:xfrm>
            <a:off x="3707911" y="2069098"/>
            <a:ext cx="3024757" cy="2296011"/>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H:\Associació Hàbitats\Comunicació\Fotos\Fotos 2017\Grups Primavera\CdA VAll d'aneu\DSC0894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44"/>
          <a:stretch/>
        </p:blipFill>
        <p:spPr bwMode="auto">
          <a:xfrm>
            <a:off x="395540" y="2071822"/>
            <a:ext cx="3319583" cy="229328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H:\Associació Hàbitats\Comunicació\Fotos\Fotos 2018\Grups inspecció 2018\Grups tardor\Institut bigues i riells\IMG-20181212-WA00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4365107"/>
            <a:ext cx="3312368" cy="2484276"/>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H:\Associació Hàbitats\Comunicació\Fotos\Fotos 2017\Grups Primavera\INS Guissona\WhatsApp Image 2017-06-07 at 22.38.50.jpe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067"/>
          <a:stretch/>
        </p:blipFill>
        <p:spPr bwMode="auto">
          <a:xfrm>
            <a:off x="6492222" y="2071825"/>
            <a:ext cx="2595363" cy="2293285"/>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3914781" y="5013181"/>
            <a:ext cx="5040560" cy="923330"/>
          </a:xfrm>
          <a:prstGeom prst="rect">
            <a:avLst/>
          </a:prstGeom>
          <a:noFill/>
        </p:spPr>
        <p:txBody>
          <a:bodyPr wrap="square" rtlCol="0">
            <a:spAutoFit/>
          </a:bodyPr>
          <a:lstStyle/>
          <a:p>
            <a:r>
              <a:rPr lang="ca-ES" dirty="0">
                <a:solidFill>
                  <a:schemeClr val="bg1">
                    <a:lumMod val="50000"/>
                  </a:schemeClr>
                </a:solidFill>
              </a:rPr>
              <a:t>I si ho publiqueu a les xarxes mencioneu-nos </a:t>
            </a:r>
            <a:r>
              <a:rPr lang="ca-ES" dirty="0">
                <a:solidFill>
                  <a:srgbClr val="00B0F0"/>
                </a:solidFill>
              </a:rPr>
              <a:t>@</a:t>
            </a:r>
            <a:r>
              <a:rPr lang="ca-ES" dirty="0" err="1">
                <a:solidFill>
                  <a:srgbClr val="00B0F0"/>
                </a:solidFill>
              </a:rPr>
              <a:t>assoc_habitats</a:t>
            </a:r>
            <a:r>
              <a:rPr lang="ca-ES" dirty="0">
                <a:solidFill>
                  <a:srgbClr val="00B0F0"/>
                </a:solidFill>
              </a:rPr>
              <a:t> </a:t>
            </a:r>
            <a:r>
              <a:rPr lang="ca-ES" dirty="0">
                <a:solidFill>
                  <a:schemeClr val="bg1">
                    <a:lumMod val="50000"/>
                  </a:schemeClr>
                </a:solidFill>
              </a:rPr>
              <a:t>o feu servir els </a:t>
            </a:r>
            <a:r>
              <a:rPr lang="ca-ES" dirty="0" err="1">
                <a:solidFill>
                  <a:schemeClr val="bg1">
                    <a:lumMod val="50000"/>
                  </a:schemeClr>
                </a:solidFill>
              </a:rPr>
              <a:t>hashtags</a:t>
            </a:r>
            <a:r>
              <a:rPr lang="ca-ES" dirty="0">
                <a:solidFill>
                  <a:schemeClr val="bg1">
                    <a:lumMod val="50000"/>
                  </a:schemeClr>
                </a:solidFill>
              </a:rPr>
              <a:t> </a:t>
            </a:r>
            <a:r>
              <a:rPr lang="ca-ES" dirty="0">
                <a:solidFill>
                  <a:srgbClr val="00B0F0"/>
                </a:solidFill>
              </a:rPr>
              <a:t>#</a:t>
            </a:r>
            <a:r>
              <a:rPr lang="ca-ES" dirty="0" err="1">
                <a:solidFill>
                  <a:srgbClr val="00B0F0"/>
                </a:solidFill>
              </a:rPr>
              <a:t>ProjecteRius</a:t>
            </a:r>
            <a:r>
              <a:rPr lang="ca-ES" dirty="0">
                <a:solidFill>
                  <a:srgbClr val="00B0F0"/>
                </a:solidFill>
              </a:rPr>
              <a:t> i #</a:t>
            </a:r>
            <a:r>
              <a:rPr lang="ca-ES" dirty="0" err="1">
                <a:solidFill>
                  <a:srgbClr val="00B0F0"/>
                </a:solidFill>
              </a:rPr>
              <a:t>serveicomunitari</a:t>
            </a:r>
            <a:endParaRPr lang="ca-ES" dirty="0">
              <a:solidFill>
                <a:srgbClr val="00B0F0"/>
              </a:solidFill>
            </a:endParaRPr>
          </a:p>
        </p:txBody>
      </p:sp>
      <p:pic>
        <p:nvPicPr>
          <p:cNvPr id="10" name="Picture 19" descr="logo-hor-pr-ah"/>
          <p:cNvPicPr>
            <a:picLocks noChangeAspect="1" noChangeArrowheads="1"/>
          </p:cNvPicPr>
          <p:nvPr/>
        </p:nvPicPr>
        <p:blipFill>
          <a:blip r:embed="rId7" cstate="print"/>
          <a:srcRect/>
          <a:stretch>
            <a:fillRect/>
          </a:stretch>
        </p:blipFill>
        <p:spPr bwMode="auto">
          <a:xfrm>
            <a:off x="8202363" y="6472434"/>
            <a:ext cx="857729" cy="282999"/>
          </a:xfrm>
          <a:prstGeom prst="rect">
            <a:avLst/>
          </a:prstGeom>
          <a:noFill/>
          <a:ln w="9525">
            <a:noFill/>
            <a:miter lim="800000"/>
            <a:headEnd/>
            <a:tailEnd/>
          </a:ln>
        </p:spPr>
      </p:pic>
      <p:pic>
        <p:nvPicPr>
          <p:cNvPr id="11" name="Imagen 7">
            <a:extLst>
              <a:ext uri="{FF2B5EF4-FFF2-40B4-BE49-F238E27FC236}">
                <a16:creationId xmlns:a16="http://schemas.microsoft.com/office/drawing/2014/main" id="{E008AF4D-D2D9-46CF-9D8F-31E2C249847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flipH="1" flipV="1">
            <a:off x="7371107" y="91589"/>
            <a:ext cx="1584239" cy="231137"/>
          </a:xfrm>
          <a:prstGeom prst="rect">
            <a:avLst/>
          </a:prstGeom>
        </p:spPr>
      </p:pic>
      <p:sp>
        <p:nvSpPr>
          <p:cNvPr id="12" name="10 CuadroTexto">
            <a:extLst>
              <a:ext uri="{FF2B5EF4-FFF2-40B4-BE49-F238E27FC236}">
                <a16:creationId xmlns:a16="http://schemas.microsoft.com/office/drawing/2014/main" id="{01ECA1D2-8196-4FF9-A757-A58492FEBCB2}"/>
              </a:ext>
            </a:extLst>
          </p:cNvPr>
          <p:cNvSpPr txBox="1"/>
          <p:nvPr/>
        </p:nvSpPr>
        <p:spPr>
          <a:xfrm>
            <a:off x="278238" y="37870"/>
            <a:ext cx="4077743" cy="369332"/>
          </a:xfrm>
          <a:prstGeom prst="rect">
            <a:avLst/>
          </a:prstGeom>
          <a:noFill/>
        </p:spPr>
        <p:txBody>
          <a:bodyPr wrap="square" rtlCol="0">
            <a:spAutoFit/>
          </a:bodyPr>
          <a:lstStyle/>
          <a:p>
            <a:r>
              <a:rPr lang="ca-ES" dirty="0">
                <a:solidFill>
                  <a:schemeClr val="bg1"/>
                </a:solidFill>
              </a:rPr>
              <a:t>Resultats i enviament de dades</a:t>
            </a:r>
          </a:p>
        </p:txBody>
      </p:sp>
    </p:spTree>
    <p:extLst>
      <p:ext uri="{BB962C8B-B14F-4D97-AF65-F5344CB8AC3E}">
        <p14:creationId xmlns:p14="http://schemas.microsoft.com/office/powerpoint/2010/main" val="1042309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5 Grupo"/>
          <p:cNvGrpSpPr/>
          <p:nvPr/>
        </p:nvGrpSpPr>
        <p:grpSpPr>
          <a:xfrm>
            <a:off x="122318" y="805757"/>
            <a:ext cx="635903" cy="334745"/>
            <a:chOff x="343293" y="4654949"/>
            <a:chExt cx="1750960" cy="1177635"/>
          </a:xfrm>
        </p:grpSpPr>
        <p:sp>
          <p:nvSpPr>
            <p:cNvPr id="7" name="6 Elipse"/>
            <p:cNvSpPr/>
            <p:nvPr/>
          </p:nvSpPr>
          <p:spPr>
            <a:xfrm>
              <a:off x="343293" y="4873827"/>
              <a:ext cx="1466556" cy="958757"/>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8" name="7 Elipse"/>
            <p:cNvSpPr/>
            <p:nvPr/>
          </p:nvSpPr>
          <p:spPr>
            <a:xfrm rot="21417755">
              <a:off x="1252964" y="4747064"/>
              <a:ext cx="841289" cy="526382"/>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9" name="8 Elipse"/>
            <p:cNvSpPr/>
            <p:nvPr/>
          </p:nvSpPr>
          <p:spPr>
            <a:xfrm rot="21417755">
              <a:off x="1109174" y="4654949"/>
              <a:ext cx="429443" cy="26272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grpSp>
      <p:sp>
        <p:nvSpPr>
          <p:cNvPr id="2" name="1 Rectángulo"/>
          <p:cNvSpPr/>
          <p:nvPr/>
        </p:nvSpPr>
        <p:spPr>
          <a:xfrm>
            <a:off x="0" y="-27384"/>
            <a:ext cx="9144000" cy="504056"/>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a-ES" sz="2000" b="1" dirty="0">
              <a:solidFill>
                <a:schemeClr val="bg1"/>
              </a:solidFill>
              <a:latin typeface="Century Gothic" pitchFamily="34" charset="0"/>
            </a:endParaRP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101" t="8743" r="14101" b="4425"/>
          <a:stretch/>
        </p:blipFill>
        <p:spPr bwMode="auto">
          <a:xfrm>
            <a:off x="398590" y="1772816"/>
            <a:ext cx="3987036" cy="385751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251520" y="871494"/>
            <a:ext cx="8208912" cy="757130"/>
          </a:xfrm>
          <a:prstGeom prst="rect">
            <a:avLst/>
          </a:prstGeom>
        </p:spPr>
        <p:txBody>
          <a:bodyPr wrap="square">
            <a:spAutoFit/>
          </a:bodyPr>
          <a:lstStyle/>
          <a:p>
            <a:pPr>
              <a:lnSpc>
                <a:spcPct val="120000"/>
              </a:lnSpc>
              <a:spcBef>
                <a:spcPct val="20000"/>
              </a:spcBef>
            </a:pPr>
            <a:r>
              <a:rPr lang="ca-ES" dirty="0">
                <a:solidFill>
                  <a:schemeClr val="bg1">
                    <a:lumMod val="50000"/>
                  </a:schemeClr>
                </a:solidFill>
              </a:rPr>
              <a:t>Si ja teniu més d’una inspecció compareu els resultats entre unes i altres. O bé amb els resultats d’altres grups. Quines conclusions podeu extreure’n? </a:t>
            </a:r>
          </a:p>
        </p:txBody>
      </p:sp>
      <p:grpSp>
        <p:nvGrpSpPr>
          <p:cNvPr id="10" name="9 Grupo"/>
          <p:cNvGrpSpPr/>
          <p:nvPr/>
        </p:nvGrpSpPr>
        <p:grpSpPr>
          <a:xfrm>
            <a:off x="4674352" y="2084214"/>
            <a:ext cx="635903" cy="334745"/>
            <a:chOff x="343293" y="4654949"/>
            <a:chExt cx="1750960" cy="1177635"/>
          </a:xfrm>
        </p:grpSpPr>
        <p:sp>
          <p:nvSpPr>
            <p:cNvPr id="11" name="10 Elipse"/>
            <p:cNvSpPr/>
            <p:nvPr/>
          </p:nvSpPr>
          <p:spPr>
            <a:xfrm>
              <a:off x="343293" y="4873827"/>
              <a:ext cx="1466556" cy="958757"/>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2" name="11 Elipse"/>
            <p:cNvSpPr/>
            <p:nvPr/>
          </p:nvSpPr>
          <p:spPr>
            <a:xfrm rot="21417755">
              <a:off x="1252964" y="4747064"/>
              <a:ext cx="841289" cy="526382"/>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3" name="12 Elipse"/>
            <p:cNvSpPr/>
            <p:nvPr/>
          </p:nvSpPr>
          <p:spPr>
            <a:xfrm rot="21417755">
              <a:off x="1109174" y="4654949"/>
              <a:ext cx="429443" cy="26272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grpSp>
      <p:sp>
        <p:nvSpPr>
          <p:cNvPr id="14" name="13 Rectángulo"/>
          <p:cNvSpPr/>
          <p:nvPr/>
        </p:nvSpPr>
        <p:spPr>
          <a:xfrm>
            <a:off x="4860032" y="2100636"/>
            <a:ext cx="4104456" cy="757130"/>
          </a:xfrm>
          <a:prstGeom prst="rect">
            <a:avLst/>
          </a:prstGeom>
        </p:spPr>
        <p:txBody>
          <a:bodyPr wrap="square">
            <a:spAutoFit/>
          </a:bodyPr>
          <a:lstStyle/>
          <a:p>
            <a:pPr>
              <a:lnSpc>
                <a:spcPct val="120000"/>
              </a:lnSpc>
              <a:spcBef>
                <a:spcPct val="20000"/>
              </a:spcBef>
            </a:pPr>
            <a:r>
              <a:rPr lang="ca-ES" dirty="0">
                <a:solidFill>
                  <a:schemeClr val="bg1">
                    <a:lumMod val="50000"/>
                  </a:schemeClr>
                </a:solidFill>
              </a:rPr>
              <a:t>Quins aspectes del riu s’haurien de millorar? Hi podem fer alguna cosa?</a:t>
            </a:r>
          </a:p>
        </p:txBody>
      </p:sp>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5002" t="46247" r="26470" b="27285"/>
          <a:stretch/>
        </p:blipFill>
        <p:spPr bwMode="auto">
          <a:xfrm>
            <a:off x="3520994" y="3112396"/>
            <a:ext cx="4356187" cy="190078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31222" t="19500" r="32722" b="61226"/>
          <a:stretch/>
        </p:blipFill>
        <p:spPr bwMode="auto">
          <a:xfrm>
            <a:off x="1979716" y="4695682"/>
            <a:ext cx="4371047" cy="186931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9" descr="logo-hor-pr-ah"/>
          <p:cNvPicPr>
            <a:picLocks noChangeAspect="1" noChangeArrowheads="1"/>
          </p:cNvPicPr>
          <p:nvPr/>
        </p:nvPicPr>
        <p:blipFill>
          <a:blip r:embed="rId6" cstate="print"/>
          <a:srcRect/>
          <a:stretch>
            <a:fillRect/>
          </a:stretch>
        </p:blipFill>
        <p:spPr bwMode="auto">
          <a:xfrm>
            <a:off x="8202363" y="6472434"/>
            <a:ext cx="857729" cy="282999"/>
          </a:xfrm>
          <a:prstGeom prst="rect">
            <a:avLst/>
          </a:prstGeom>
          <a:noFill/>
          <a:ln w="9525">
            <a:noFill/>
            <a:miter lim="800000"/>
            <a:headEnd/>
            <a:tailEnd/>
          </a:ln>
        </p:spPr>
      </p:pic>
      <p:pic>
        <p:nvPicPr>
          <p:cNvPr id="18" name="Imagen 7">
            <a:extLst>
              <a:ext uri="{FF2B5EF4-FFF2-40B4-BE49-F238E27FC236}">
                <a16:creationId xmlns:a16="http://schemas.microsoft.com/office/drawing/2014/main" id="{D174BB16-E21F-48AF-BC30-819B721643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flipH="1" flipV="1">
            <a:off x="7380254" y="102587"/>
            <a:ext cx="1584239" cy="231137"/>
          </a:xfrm>
          <a:prstGeom prst="rect">
            <a:avLst/>
          </a:prstGeom>
        </p:spPr>
      </p:pic>
      <p:sp>
        <p:nvSpPr>
          <p:cNvPr id="19" name="10 CuadroTexto">
            <a:extLst>
              <a:ext uri="{FF2B5EF4-FFF2-40B4-BE49-F238E27FC236}">
                <a16:creationId xmlns:a16="http://schemas.microsoft.com/office/drawing/2014/main" id="{26898D7C-04D8-4B14-A2DB-78760A0F446C}"/>
              </a:ext>
            </a:extLst>
          </p:cNvPr>
          <p:cNvSpPr txBox="1"/>
          <p:nvPr/>
        </p:nvSpPr>
        <p:spPr>
          <a:xfrm>
            <a:off x="278238" y="37870"/>
            <a:ext cx="4077743" cy="369332"/>
          </a:xfrm>
          <a:prstGeom prst="rect">
            <a:avLst/>
          </a:prstGeom>
          <a:noFill/>
        </p:spPr>
        <p:txBody>
          <a:bodyPr wrap="square" rtlCol="0">
            <a:spAutoFit/>
          </a:bodyPr>
          <a:lstStyle/>
          <a:p>
            <a:r>
              <a:rPr lang="ca-ES" dirty="0">
                <a:solidFill>
                  <a:schemeClr val="bg1"/>
                </a:solidFill>
              </a:rPr>
              <a:t>Resultats i enviament de dades</a:t>
            </a:r>
          </a:p>
        </p:txBody>
      </p:sp>
    </p:spTree>
    <p:extLst>
      <p:ext uri="{BB962C8B-B14F-4D97-AF65-F5344CB8AC3E}">
        <p14:creationId xmlns:p14="http://schemas.microsoft.com/office/powerpoint/2010/main" val="821948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7 Imagen" descr="sergio-souza-315639-unsplash.jpg">
            <a:extLst>
              <a:ext uri="{FF2B5EF4-FFF2-40B4-BE49-F238E27FC236}">
                <a16:creationId xmlns:a16="http://schemas.microsoft.com/office/drawing/2014/main" id="{1340EEDA-50C7-4AAB-89E5-A37A8CAC3F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357" t="381" r="-125" b="4257"/>
          <a:stretch/>
        </p:blipFill>
        <p:spPr>
          <a:xfrm>
            <a:off x="0" y="10"/>
            <a:ext cx="9144000" cy="6857999"/>
          </a:xfrm>
          <a:prstGeom prst="rect">
            <a:avLst/>
          </a:prstGeom>
        </p:spPr>
      </p:pic>
      <p:sp>
        <p:nvSpPr>
          <p:cNvPr id="3" name="2 Rectángulo"/>
          <p:cNvSpPr/>
          <p:nvPr/>
        </p:nvSpPr>
        <p:spPr>
          <a:xfrm>
            <a:off x="1250728" y="2140238"/>
            <a:ext cx="7937987" cy="4797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3" name="Text Box 12"/>
          <p:cNvSpPr txBox="1">
            <a:spLocks noChangeArrowheads="1"/>
          </p:cNvSpPr>
          <p:nvPr/>
        </p:nvSpPr>
        <p:spPr bwMode="auto">
          <a:xfrm>
            <a:off x="1475656" y="2444695"/>
            <a:ext cx="4148352" cy="1200329"/>
          </a:xfrm>
          <a:prstGeom prst="rect">
            <a:avLst/>
          </a:prstGeom>
          <a:noFill/>
          <a:ln w="9525">
            <a:noFill/>
            <a:miter lim="800000"/>
            <a:headEnd/>
            <a:tailEnd/>
          </a:ln>
          <a:effectLst/>
        </p:spPr>
        <p:txBody>
          <a:bodyPr wrap="square">
            <a:spAutoFit/>
          </a:bodyPr>
          <a:lstStyle/>
          <a:p>
            <a:r>
              <a:rPr lang="ca-ES" dirty="0">
                <a:solidFill>
                  <a:schemeClr val="bg1">
                    <a:lumMod val="50000"/>
                  </a:schemeClr>
                </a:solidFill>
                <a:latin typeface="Calibri" panose="020F0502020204030204" pitchFamily="34" charset="0"/>
                <a:cs typeface="Calibri" panose="020F0502020204030204" pitchFamily="34" charset="0"/>
              </a:rPr>
              <a:t>Acompanyament a l'escolarització</a:t>
            </a:r>
          </a:p>
          <a:p>
            <a:r>
              <a:rPr lang="ca-ES" dirty="0">
                <a:solidFill>
                  <a:schemeClr val="bg1">
                    <a:lumMod val="50000"/>
                  </a:schemeClr>
                </a:solidFill>
                <a:latin typeface="Calibri" panose="020F0502020204030204" pitchFamily="34" charset="0"/>
                <a:cs typeface="Calibri" panose="020F0502020204030204" pitchFamily="34" charset="0"/>
              </a:rPr>
              <a:t>Intercanvi generacional</a:t>
            </a:r>
          </a:p>
          <a:p>
            <a:r>
              <a:rPr lang="ca-ES" dirty="0">
                <a:solidFill>
                  <a:schemeClr val="bg1">
                    <a:lumMod val="50000"/>
                  </a:schemeClr>
                </a:solidFill>
                <a:latin typeface="Calibri" panose="020F0502020204030204" pitchFamily="34" charset="0"/>
                <a:cs typeface="Calibri" panose="020F0502020204030204" pitchFamily="34" charset="0"/>
              </a:rPr>
              <a:t>Medi ambient</a:t>
            </a:r>
          </a:p>
          <a:p>
            <a:r>
              <a:rPr lang="ca-ES" dirty="0">
                <a:solidFill>
                  <a:schemeClr val="bg1">
                    <a:lumMod val="50000"/>
                  </a:schemeClr>
                </a:solidFill>
                <a:latin typeface="Calibri" panose="020F0502020204030204" pitchFamily="34" charset="0"/>
                <a:cs typeface="Calibri" panose="020F0502020204030204" pitchFamily="34" charset="0"/>
              </a:rPr>
              <a:t>Solidaritat i cooperació</a:t>
            </a:r>
          </a:p>
        </p:txBody>
      </p:sp>
      <p:sp>
        <p:nvSpPr>
          <p:cNvPr id="15" name="14 Rectángulo"/>
          <p:cNvSpPr/>
          <p:nvPr/>
        </p:nvSpPr>
        <p:spPr>
          <a:xfrm>
            <a:off x="0" y="0"/>
            <a:ext cx="9144000" cy="54868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a-ES" sz="2000" b="1" dirty="0">
                <a:solidFill>
                  <a:schemeClr val="bg1"/>
                </a:solidFill>
                <a:latin typeface="Century Gothic" pitchFamily="34" charset="0"/>
              </a:rPr>
              <a:t>Servei Comunitari. De què parlem?</a:t>
            </a:r>
            <a:endParaRPr lang="ca-ES" b="1" dirty="0">
              <a:solidFill>
                <a:srgbClr val="45637A"/>
              </a:solidFill>
              <a:latin typeface="Century Gothic" pitchFamily="34" charset="0"/>
            </a:endParaRPr>
          </a:p>
        </p:txBody>
      </p:sp>
      <p:pic>
        <p:nvPicPr>
          <p:cNvPr id="18" name="Imagen 17">
            <a:extLst>
              <a:ext uri="{FF2B5EF4-FFF2-40B4-BE49-F238E27FC236}">
                <a16:creationId xmlns:a16="http://schemas.microsoft.com/office/drawing/2014/main" id="{D85BE2F3-9FF3-4961-9A67-B46B5FF9E0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flipH="1" flipV="1">
            <a:off x="7379306" y="158781"/>
            <a:ext cx="1584239" cy="231137"/>
          </a:xfrm>
          <a:prstGeom prst="rect">
            <a:avLst/>
          </a:prstGeom>
        </p:spPr>
      </p:pic>
      <p:pic>
        <p:nvPicPr>
          <p:cNvPr id="4" name="5xYU9UtO9Os"/>
          <p:cNvPicPr>
            <a:picLocks noRot="1" noChangeAspect="1"/>
          </p:cNvPicPr>
          <p:nvPr>
            <a:videoFile r:link="rId1"/>
          </p:nvPr>
        </p:nvPicPr>
        <p:blipFill>
          <a:blip r:embed="rId6"/>
          <a:stretch>
            <a:fillRect/>
          </a:stretch>
        </p:blipFill>
        <p:spPr>
          <a:xfrm>
            <a:off x="3779912" y="3623510"/>
            <a:ext cx="5030802" cy="2829826"/>
          </a:xfrm>
          <a:prstGeom prst="rect">
            <a:avLst/>
          </a:prstGeom>
        </p:spPr>
      </p:pic>
      <p:pic>
        <p:nvPicPr>
          <p:cNvPr id="6" name="Imagen 5"/>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7807" t="33444" r="26852" b="33912"/>
          <a:stretch/>
        </p:blipFill>
        <p:spPr>
          <a:xfrm>
            <a:off x="2843807" y="5707687"/>
            <a:ext cx="1396237" cy="1005290"/>
          </a:xfrm>
          <a:prstGeom prst="rect">
            <a:avLst/>
          </a:prstGeom>
        </p:spPr>
      </p:pic>
    </p:spTree>
    <p:extLst>
      <p:ext uri="{BB962C8B-B14F-4D97-AF65-F5344CB8AC3E}">
        <p14:creationId xmlns:p14="http://schemas.microsoft.com/office/powerpoint/2010/main" val="27731752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C:\Users\grups\Desktop\Nueva carpeta (2)\20170304_11355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370" t="18467" r="15409" b="345"/>
          <a:stretch/>
        </p:blipFill>
        <p:spPr bwMode="auto">
          <a:xfrm>
            <a:off x="1" y="0"/>
            <a:ext cx="915313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0" y="4698000"/>
            <a:ext cx="9144000" cy="2160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7" name="6 CuadroTexto"/>
          <p:cNvSpPr txBox="1"/>
          <p:nvPr/>
        </p:nvSpPr>
        <p:spPr>
          <a:xfrm>
            <a:off x="360600" y="4925472"/>
            <a:ext cx="5760640" cy="646331"/>
          </a:xfrm>
          <a:prstGeom prst="rect">
            <a:avLst/>
          </a:prstGeom>
          <a:noFill/>
        </p:spPr>
        <p:txBody>
          <a:bodyPr wrap="square" rtlCol="0">
            <a:spAutoFit/>
          </a:bodyPr>
          <a:lstStyle/>
          <a:p>
            <a:r>
              <a:rPr lang="ca-ES" sz="3600" b="1" dirty="0">
                <a:solidFill>
                  <a:schemeClr val="bg1"/>
                </a:solidFill>
              </a:rPr>
              <a:t>Fem un pas més?</a:t>
            </a:r>
          </a:p>
        </p:txBody>
      </p:sp>
      <p:sp>
        <p:nvSpPr>
          <p:cNvPr id="8" name="7 CuadroTexto"/>
          <p:cNvSpPr txBox="1"/>
          <p:nvPr/>
        </p:nvSpPr>
        <p:spPr>
          <a:xfrm>
            <a:off x="359768" y="5571803"/>
            <a:ext cx="4032448" cy="400110"/>
          </a:xfrm>
          <a:prstGeom prst="rect">
            <a:avLst/>
          </a:prstGeom>
          <a:noFill/>
        </p:spPr>
        <p:txBody>
          <a:bodyPr wrap="square" rtlCol="0">
            <a:spAutoFit/>
          </a:bodyPr>
          <a:lstStyle/>
          <a:p>
            <a:r>
              <a:rPr lang="ca-ES" sz="2000" b="1" dirty="0">
                <a:solidFill>
                  <a:schemeClr val="bg1"/>
                </a:solidFill>
              </a:rPr>
              <a:t>Idees i accions</a:t>
            </a:r>
          </a:p>
        </p:txBody>
      </p:sp>
    </p:spTree>
    <p:extLst>
      <p:ext uri="{BB962C8B-B14F-4D97-AF65-F5344CB8AC3E}">
        <p14:creationId xmlns:p14="http://schemas.microsoft.com/office/powerpoint/2010/main" val="34850410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ChangeArrowheads="1"/>
          </p:cNvSpPr>
          <p:nvPr/>
        </p:nvSpPr>
        <p:spPr bwMode="auto">
          <a:xfrm>
            <a:off x="395301" y="620718"/>
            <a:ext cx="7921625" cy="4824412"/>
          </a:xfrm>
          <a:prstGeom prst="rect">
            <a:avLst/>
          </a:prstGeom>
          <a:noFill/>
          <a:ln w="9525">
            <a:noFill/>
            <a:miter lim="800000"/>
            <a:headEnd/>
            <a:tailEnd/>
          </a:ln>
        </p:spPr>
        <p:txBody>
          <a:bodyPr/>
          <a:lstStyle/>
          <a:p>
            <a:pPr algn="just">
              <a:lnSpc>
                <a:spcPct val="120000"/>
              </a:lnSpc>
              <a:spcBef>
                <a:spcPct val="20000"/>
              </a:spcBef>
              <a:buFont typeface="Wingdings" pitchFamily="2" charset="2"/>
              <a:buNone/>
            </a:pPr>
            <a:endParaRPr lang="ca-ES" sz="1600">
              <a:solidFill>
                <a:srgbClr val="45637A"/>
              </a:solidFill>
              <a:latin typeface="Century Gothic" pitchFamily="34" charset="0"/>
            </a:endParaRPr>
          </a:p>
        </p:txBody>
      </p:sp>
      <p:sp>
        <p:nvSpPr>
          <p:cNvPr id="23557" name="Text Box 6"/>
          <p:cNvSpPr txBox="1">
            <a:spLocks noChangeArrowheads="1"/>
          </p:cNvSpPr>
          <p:nvPr/>
        </p:nvSpPr>
        <p:spPr bwMode="auto">
          <a:xfrm>
            <a:off x="35500" y="43813"/>
            <a:ext cx="5644494" cy="461665"/>
          </a:xfrm>
          <a:prstGeom prst="rect">
            <a:avLst/>
          </a:prstGeom>
          <a:noFill/>
          <a:ln w="9525">
            <a:noFill/>
            <a:miter lim="800000"/>
            <a:headEnd/>
            <a:tailEnd/>
          </a:ln>
        </p:spPr>
        <p:txBody>
          <a:bodyPr wrap="none">
            <a:spAutoFit/>
          </a:bodyPr>
          <a:lstStyle/>
          <a:p>
            <a:pPr>
              <a:spcBef>
                <a:spcPts val="600"/>
              </a:spcBef>
              <a:spcAft>
                <a:spcPts val="2400"/>
              </a:spcAft>
            </a:pPr>
            <a:r>
              <a:rPr lang="ca-ES" sz="2400" b="1" dirty="0">
                <a:solidFill>
                  <a:schemeClr val="bg1"/>
                </a:solidFill>
                <a:latin typeface="Century Gothic" panose="020B0502020202020204" pitchFamily="34" charset="0"/>
              </a:rPr>
              <a:t>Servei: actuem per conservar els rius</a:t>
            </a:r>
          </a:p>
        </p:txBody>
      </p:sp>
      <p:sp>
        <p:nvSpPr>
          <p:cNvPr id="11" name="10 Rectángulo redondeado"/>
          <p:cNvSpPr/>
          <p:nvPr/>
        </p:nvSpPr>
        <p:spPr>
          <a:xfrm>
            <a:off x="35496" y="620695"/>
            <a:ext cx="8568952" cy="1656183"/>
          </a:xfrm>
          <a:prstGeom prst="roundRect">
            <a:avLst/>
          </a:prstGeom>
          <a:noFill/>
          <a:ln>
            <a:noFill/>
          </a:ln>
        </p:spPr>
        <p:style>
          <a:lnRef idx="2">
            <a:schemeClr val="accent1"/>
          </a:lnRef>
          <a:fillRef idx="1001">
            <a:schemeClr val="lt1"/>
          </a:fillRef>
          <a:effectRef idx="0">
            <a:schemeClr val="accent1"/>
          </a:effectRef>
          <a:fontRef idx="minor">
            <a:schemeClr val="dk1"/>
          </a:fontRef>
        </p:style>
        <p:txBody>
          <a:bodyPr rtlCol="0" anchor="ctr"/>
          <a:lstStyle/>
          <a:p>
            <a:pPr>
              <a:lnSpc>
                <a:spcPct val="120000"/>
              </a:lnSpc>
              <a:spcBef>
                <a:spcPct val="20000"/>
              </a:spcBef>
            </a:pPr>
            <a:r>
              <a:rPr lang="ca-ES" sz="2000" b="1" dirty="0">
                <a:solidFill>
                  <a:schemeClr val="accent5"/>
                </a:solidFill>
              </a:rPr>
              <a:t>Ja coneixem el nostre riu. Toca pensar què més podem fer per conservar-lo</a:t>
            </a:r>
            <a:r>
              <a:rPr lang="ca-ES" sz="2000" dirty="0">
                <a:solidFill>
                  <a:schemeClr val="bg1">
                    <a:lumMod val="50000"/>
                  </a:schemeClr>
                </a:solidFill>
              </a:rPr>
              <a:t>.</a:t>
            </a:r>
          </a:p>
          <a:p>
            <a:pPr>
              <a:lnSpc>
                <a:spcPct val="120000"/>
              </a:lnSpc>
              <a:spcBef>
                <a:spcPct val="20000"/>
              </a:spcBef>
            </a:pPr>
            <a:r>
              <a:rPr lang="ca-ES" sz="2000" dirty="0">
                <a:solidFill>
                  <a:schemeClr val="bg1">
                    <a:lumMod val="50000"/>
                  </a:schemeClr>
                </a:solidFill>
              </a:rPr>
              <a:t>Participar en el  Projecte Rius i col·laborar en l’elaboració de l’informe </a:t>
            </a:r>
            <a:r>
              <a:rPr lang="ca-ES" sz="2000" dirty="0" err="1">
                <a:solidFill>
                  <a:schemeClr val="bg1">
                    <a:lumMod val="50000"/>
                  </a:schemeClr>
                </a:solidFill>
              </a:rPr>
              <a:t>RiusCat</a:t>
            </a:r>
            <a:r>
              <a:rPr lang="ca-ES" sz="2000" dirty="0">
                <a:solidFill>
                  <a:schemeClr val="bg1">
                    <a:lumMod val="50000"/>
                  </a:schemeClr>
                </a:solidFill>
              </a:rPr>
              <a:t> ja és un retorn valuós cap a la societat. Però podem anar més enllà!</a:t>
            </a:r>
          </a:p>
          <a:p>
            <a:endParaRPr lang="ca-ES" sz="1600" dirty="0">
              <a:solidFill>
                <a:srgbClr val="45637A"/>
              </a:solidFill>
              <a:latin typeface="Century Gothic" panose="020B0502020202020204" pitchFamily="34" charset="0"/>
            </a:endParaRPr>
          </a:p>
        </p:txBody>
      </p:sp>
      <p:sp>
        <p:nvSpPr>
          <p:cNvPr id="12" name="11 Rectángulo"/>
          <p:cNvSpPr/>
          <p:nvPr/>
        </p:nvSpPr>
        <p:spPr>
          <a:xfrm>
            <a:off x="0" y="-27384"/>
            <a:ext cx="9144000" cy="504056"/>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a-ES" sz="2000" b="1" dirty="0">
              <a:solidFill>
                <a:schemeClr val="bg1"/>
              </a:solidFill>
              <a:latin typeface="Century Gothic" pitchFamily="34" charset="0"/>
            </a:endParaRPr>
          </a:p>
        </p:txBody>
      </p:sp>
      <p:grpSp>
        <p:nvGrpSpPr>
          <p:cNvPr id="14" name="13 Grupo"/>
          <p:cNvGrpSpPr/>
          <p:nvPr/>
        </p:nvGrpSpPr>
        <p:grpSpPr>
          <a:xfrm>
            <a:off x="335707" y="2323038"/>
            <a:ext cx="635903" cy="334745"/>
            <a:chOff x="343293" y="4654949"/>
            <a:chExt cx="1750960" cy="1177635"/>
          </a:xfrm>
        </p:grpSpPr>
        <p:sp>
          <p:nvSpPr>
            <p:cNvPr id="15" name="14 Elipse"/>
            <p:cNvSpPr/>
            <p:nvPr/>
          </p:nvSpPr>
          <p:spPr>
            <a:xfrm>
              <a:off x="343293" y="4873827"/>
              <a:ext cx="1466556" cy="958757"/>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6" name="15 Elipse"/>
            <p:cNvSpPr/>
            <p:nvPr/>
          </p:nvSpPr>
          <p:spPr>
            <a:xfrm rot="21417755">
              <a:off x="1252964" y="4747064"/>
              <a:ext cx="841289" cy="526382"/>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7" name="16 Elipse"/>
            <p:cNvSpPr/>
            <p:nvPr/>
          </p:nvSpPr>
          <p:spPr>
            <a:xfrm rot="21417755">
              <a:off x="1109174" y="4654949"/>
              <a:ext cx="429443" cy="26272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grpSp>
      <p:sp>
        <p:nvSpPr>
          <p:cNvPr id="2" name="1 CuadroTexto"/>
          <p:cNvSpPr txBox="1"/>
          <p:nvPr/>
        </p:nvSpPr>
        <p:spPr>
          <a:xfrm>
            <a:off x="467550" y="2420888"/>
            <a:ext cx="7849371" cy="707886"/>
          </a:xfrm>
          <a:prstGeom prst="rect">
            <a:avLst/>
          </a:prstGeom>
          <a:noFill/>
        </p:spPr>
        <p:txBody>
          <a:bodyPr wrap="square" rtlCol="0">
            <a:spAutoFit/>
          </a:bodyPr>
          <a:lstStyle/>
          <a:p>
            <a:r>
              <a:rPr lang="ca-ES" sz="2000" dirty="0">
                <a:solidFill>
                  <a:schemeClr val="bg1">
                    <a:lumMod val="50000"/>
                  </a:schemeClr>
                </a:solidFill>
              </a:rPr>
              <a:t>Feu un llistat dels punts forts i els punts febles del vostre riu i escolliu-ne un o més, que vulgueu treballar.</a:t>
            </a:r>
          </a:p>
        </p:txBody>
      </p:sp>
      <p:grpSp>
        <p:nvGrpSpPr>
          <p:cNvPr id="24" name="23 Grupo"/>
          <p:cNvGrpSpPr/>
          <p:nvPr/>
        </p:nvGrpSpPr>
        <p:grpSpPr>
          <a:xfrm>
            <a:off x="355114" y="3335879"/>
            <a:ext cx="635903" cy="334745"/>
            <a:chOff x="343293" y="4654949"/>
            <a:chExt cx="1750960" cy="1177635"/>
          </a:xfrm>
        </p:grpSpPr>
        <p:sp>
          <p:nvSpPr>
            <p:cNvPr id="25" name="24 Elipse"/>
            <p:cNvSpPr/>
            <p:nvPr/>
          </p:nvSpPr>
          <p:spPr>
            <a:xfrm>
              <a:off x="343293" y="4873827"/>
              <a:ext cx="1466556" cy="958757"/>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6" name="25 Elipse"/>
            <p:cNvSpPr/>
            <p:nvPr/>
          </p:nvSpPr>
          <p:spPr>
            <a:xfrm rot="21417755">
              <a:off x="1252964" y="4747064"/>
              <a:ext cx="841289" cy="526382"/>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7" name="26 Elipse"/>
            <p:cNvSpPr/>
            <p:nvPr/>
          </p:nvSpPr>
          <p:spPr>
            <a:xfrm rot="21417755">
              <a:off x="1109174" y="4654949"/>
              <a:ext cx="429443" cy="26272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grpSp>
      <p:sp>
        <p:nvSpPr>
          <p:cNvPr id="23" name="22 CuadroTexto"/>
          <p:cNvSpPr txBox="1"/>
          <p:nvPr/>
        </p:nvSpPr>
        <p:spPr>
          <a:xfrm>
            <a:off x="602007" y="3414629"/>
            <a:ext cx="8002444" cy="707886"/>
          </a:xfrm>
          <a:prstGeom prst="rect">
            <a:avLst/>
          </a:prstGeom>
          <a:noFill/>
        </p:spPr>
        <p:txBody>
          <a:bodyPr wrap="square" rtlCol="0">
            <a:spAutoFit/>
          </a:bodyPr>
          <a:lstStyle/>
          <a:p>
            <a:r>
              <a:rPr lang="ca-ES" sz="2000" dirty="0">
                <a:solidFill>
                  <a:schemeClr val="bg1">
                    <a:lumMod val="50000"/>
                  </a:schemeClr>
                </a:solidFill>
              </a:rPr>
              <a:t>Feu una pluja d’idees per donar a conèixer els valors o les problemàtiques o fins i tot corregir-les.</a:t>
            </a:r>
          </a:p>
        </p:txBody>
      </p:sp>
      <p:grpSp>
        <p:nvGrpSpPr>
          <p:cNvPr id="29" name="28 Grupo"/>
          <p:cNvGrpSpPr/>
          <p:nvPr/>
        </p:nvGrpSpPr>
        <p:grpSpPr>
          <a:xfrm>
            <a:off x="373884" y="4460677"/>
            <a:ext cx="635903" cy="334745"/>
            <a:chOff x="343293" y="4654949"/>
            <a:chExt cx="1750960" cy="1177635"/>
          </a:xfrm>
        </p:grpSpPr>
        <p:sp>
          <p:nvSpPr>
            <p:cNvPr id="30" name="29 Elipse"/>
            <p:cNvSpPr/>
            <p:nvPr/>
          </p:nvSpPr>
          <p:spPr>
            <a:xfrm>
              <a:off x="343293" y="4873827"/>
              <a:ext cx="1466556" cy="958757"/>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31" name="30 Elipse"/>
            <p:cNvSpPr/>
            <p:nvPr/>
          </p:nvSpPr>
          <p:spPr>
            <a:xfrm rot="21417755">
              <a:off x="1252964" y="4747064"/>
              <a:ext cx="841289" cy="526382"/>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32" name="31 Elipse"/>
            <p:cNvSpPr/>
            <p:nvPr/>
          </p:nvSpPr>
          <p:spPr>
            <a:xfrm rot="21417755">
              <a:off x="1109174" y="4654949"/>
              <a:ext cx="429443" cy="26272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grpSp>
      <p:sp>
        <p:nvSpPr>
          <p:cNvPr id="28" name="27 CuadroTexto"/>
          <p:cNvSpPr txBox="1"/>
          <p:nvPr/>
        </p:nvSpPr>
        <p:spPr>
          <a:xfrm>
            <a:off x="631386" y="4528411"/>
            <a:ext cx="7708676" cy="400110"/>
          </a:xfrm>
          <a:prstGeom prst="rect">
            <a:avLst/>
          </a:prstGeom>
          <a:noFill/>
        </p:spPr>
        <p:txBody>
          <a:bodyPr wrap="square" rtlCol="0">
            <a:spAutoFit/>
          </a:bodyPr>
          <a:lstStyle/>
          <a:p>
            <a:r>
              <a:rPr lang="ca-ES" sz="2000" dirty="0">
                <a:solidFill>
                  <a:schemeClr val="bg1">
                    <a:lumMod val="50000"/>
                  </a:schemeClr>
                </a:solidFill>
              </a:rPr>
              <a:t>Escolliu quins objectius us plantegeu i planifiqueu la vostra acció!</a:t>
            </a:r>
          </a:p>
        </p:txBody>
      </p:sp>
      <p:pic>
        <p:nvPicPr>
          <p:cNvPr id="33" name="Picture 19" descr="logo-hor-pr-ah"/>
          <p:cNvPicPr>
            <a:picLocks noChangeAspect="1" noChangeArrowheads="1"/>
          </p:cNvPicPr>
          <p:nvPr/>
        </p:nvPicPr>
        <p:blipFill>
          <a:blip r:embed="rId3" cstate="print"/>
          <a:srcRect/>
          <a:stretch>
            <a:fillRect/>
          </a:stretch>
        </p:blipFill>
        <p:spPr bwMode="auto">
          <a:xfrm>
            <a:off x="8202363" y="6472434"/>
            <a:ext cx="857729" cy="282999"/>
          </a:xfrm>
          <a:prstGeom prst="rect">
            <a:avLst/>
          </a:prstGeom>
          <a:noFill/>
          <a:ln w="9525">
            <a:noFill/>
            <a:miter lim="800000"/>
            <a:headEnd/>
            <a:tailEnd/>
          </a:ln>
        </p:spPr>
      </p:pic>
      <p:sp>
        <p:nvSpPr>
          <p:cNvPr id="34" name="10 CuadroTexto">
            <a:extLst>
              <a:ext uri="{FF2B5EF4-FFF2-40B4-BE49-F238E27FC236}">
                <a16:creationId xmlns:a16="http://schemas.microsoft.com/office/drawing/2014/main" id="{6EBC7775-0D37-40A2-84DA-AC0A8BEF510E}"/>
              </a:ext>
            </a:extLst>
          </p:cNvPr>
          <p:cNvSpPr txBox="1"/>
          <p:nvPr/>
        </p:nvSpPr>
        <p:spPr>
          <a:xfrm>
            <a:off x="278238" y="37870"/>
            <a:ext cx="4077743" cy="369332"/>
          </a:xfrm>
          <a:prstGeom prst="rect">
            <a:avLst/>
          </a:prstGeom>
          <a:noFill/>
        </p:spPr>
        <p:txBody>
          <a:bodyPr wrap="square" rtlCol="0">
            <a:spAutoFit/>
          </a:bodyPr>
          <a:lstStyle/>
          <a:p>
            <a:r>
              <a:rPr lang="ca-ES" dirty="0">
                <a:solidFill>
                  <a:schemeClr val="bg1"/>
                </a:solidFill>
              </a:rPr>
              <a:t>Fem un pas més? Idees i accions</a:t>
            </a:r>
          </a:p>
        </p:txBody>
      </p:sp>
      <p:pic>
        <p:nvPicPr>
          <p:cNvPr id="35" name="Imagen 7">
            <a:extLst>
              <a:ext uri="{FF2B5EF4-FFF2-40B4-BE49-F238E27FC236}">
                <a16:creationId xmlns:a16="http://schemas.microsoft.com/office/drawing/2014/main" id="{67839231-E4D6-4A81-B34C-EFE6A0DFD0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H="1" flipV="1">
            <a:off x="7380254" y="102587"/>
            <a:ext cx="1584239" cy="231137"/>
          </a:xfrm>
          <a:prstGeom prst="rect">
            <a:avLst/>
          </a:prstGeom>
        </p:spPr>
      </p:pic>
    </p:spTree>
    <p:extLst>
      <p:ext uri="{BB962C8B-B14F-4D97-AF65-F5344CB8AC3E}">
        <p14:creationId xmlns:p14="http://schemas.microsoft.com/office/powerpoint/2010/main" val="5828883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88" b="9514"/>
          <a:stretch/>
        </p:blipFill>
        <p:spPr bwMode="auto">
          <a:xfrm>
            <a:off x="5465311" y="2211764"/>
            <a:ext cx="3672764" cy="245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8474"/>
          <a:stretch/>
        </p:blipFill>
        <p:spPr bwMode="auto">
          <a:xfrm>
            <a:off x="5481943" y="-27384"/>
            <a:ext cx="3662059" cy="223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0" y="-27384"/>
            <a:ext cx="9144000" cy="504056"/>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a-ES" sz="2000" b="1" dirty="0">
              <a:solidFill>
                <a:schemeClr val="bg1"/>
              </a:solidFill>
              <a:latin typeface="Century Gothic" pitchFamily="34" charset="0"/>
            </a:endParaRPr>
          </a:p>
        </p:txBody>
      </p:sp>
      <p:sp>
        <p:nvSpPr>
          <p:cNvPr id="6" name="5 Redondear rectángulo de esquina diagonal"/>
          <p:cNvSpPr/>
          <p:nvPr/>
        </p:nvSpPr>
        <p:spPr>
          <a:xfrm>
            <a:off x="270918" y="807767"/>
            <a:ext cx="3662059" cy="576064"/>
          </a:xfrm>
          <a:prstGeom prst="round2DiagRect">
            <a:avLst/>
          </a:prstGeom>
          <a:solidFill>
            <a:schemeClr val="accent6">
              <a:lumMod val="7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ca-ES" sz="2000" b="1" dirty="0">
                <a:solidFill>
                  <a:schemeClr val="bg1"/>
                </a:solidFill>
              </a:rPr>
              <a:t>CAMPANYA DE COMUNICACIÓ</a:t>
            </a:r>
          </a:p>
        </p:txBody>
      </p:sp>
      <p:sp>
        <p:nvSpPr>
          <p:cNvPr id="7" name="6 CuadroTexto"/>
          <p:cNvSpPr txBox="1"/>
          <p:nvPr/>
        </p:nvSpPr>
        <p:spPr>
          <a:xfrm>
            <a:off x="212275" y="1556799"/>
            <a:ext cx="4968552" cy="2246769"/>
          </a:xfrm>
          <a:prstGeom prst="rect">
            <a:avLst/>
          </a:prstGeom>
          <a:noFill/>
        </p:spPr>
        <p:txBody>
          <a:bodyPr wrap="square" rtlCol="0">
            <a:spAutoFit/>
          </a:bodyPr>
          <a:lstStyle/>
          <a:p>
            <a:pPr algn="just"/>
            <a:r>
              <a:rPr lang="ca-ES" sz="2000" dirty="0">
                <a:solidFill>
                  <a:schemeClr val="bg1">
                    <a:lumMod val="50000"/>
                  </a:schemeClr>
                </a:solidFill>
              </a:rPr>
              <a:t>Podeu difondre els vostres resultats, els de la vostra conca i totes les dades disponibles al web. O bé dissenyar una campanya per donar a conèixer una problemàtica en concret com ara la presència de deixalles, les espècies invasores i el seu efecte en l’ecosistema, les alteracions en el bosc de ribera...</a:t>
            </a:r>
          </a:p>
        </p:txBody>
      </p:sp>
      <p:grpSp>
        <p:nvGrpSpPr>
          <p:cNvPr id="10" name="9 Grupo"/>
          <p:cNvGrpSpPr/>
          <p:nvPr/>
        </p:nvGrpSpPr>
        <p:grpSpPr>
          <a:xfrm>
            <a:off x="212285" y="3827557"/>
            <a:ext cx="5156305" cy="2090372"/>
            <a:chOff x="180909" y="4638538"/>
            <a:chExt cx="5156305" cy="2090371"/>
          </a:xfrm>
        </p:grpSpPr>
        <p:grpSp>
          <p:nvGrpSpPr>
            <p:cNvPr id="3" name="2 Grupo"/>
            <p:cNvGrpSpPr/>
            <p:nvPr/>
          </p:nvGrpSpPr>
          <p:grpSpPr>
            <a:xfrm>
              <a:off x="180909" y="4638538"/>
              <a:ext cx="5156305" cy="1387863"/>
              <a:chOff x="180909" y="4638538"/>
              <a:chExt cx="5156305" cy="1387863"/>
            </a:xfrm>
          </p:grpSpPr>
          <p:sp>
            <p:nvSpPr>
              <p:cNvPr id="8" name="7 CuadroTexto"/>
              <p:cNvSpPr txBox="1"/>
              <p:nvPr/>
            </p:nvSpPr>
            <p:spPr>
              <a:xfrm>
                <a:off x="180909" y="4660643"/>
                <a:ext cx="1872208" cy="369332"/>
              </a:xfrm>
              <a:prstGeom prst="rect">
                <a:avLst/>
              </a:prstGeom>
              <a:noFill/>
            </p:spPr>
            <p:txBody>
              <a:bodyPr wrap="square" rtlCol="0">
                <a:spAutoFit/>
              </a:bodyPr>
              <a:lstStyle/>
              <a:p>
                <a:r>
                  <a:rPr lang="ca-ES" dirty="0">
                    <a:solidFill>
                      <a:srgbClr val="FFC000"/>
                    </a:solidFill>
                  </a:rPr>
                  <a:t>Diari local</a:t>
                </a:r>
              </a:p>
            </p:txBody>
          </p:sp>
          <p:sp>
            <p:nvSpPr>
              <p:cNvPr id="9" name="8 CuadroTexto"/>
              <p:cNvSpPr txBox="1"/>
              <p:nvPr/>
            </p:nvSpPr>
            <p:spPr>
              <a:xfrm>
                <a:off x="1477752" y="5283203"/>
                <a:ext cx="1152128" cy="369332"/>
              </a:xfrm>
              <a:prstGeom prst="rect">
                <a:avLst/>
              </a:prstGeom>
              <a:noFill/>
            </p:spPr>
            <p:txBody>
              <a:bodyPr wrap="square" rtlCol="0">
                <a:spAutoFit/>
              </a:bodyPr>
              <a:lstStyle/>
              <a:p>
                <a:r>
                  <a:rPr lang="ca-ES" dirty="0" err="1">
                    <a:solidFill>
                      <a:srgbClr val="7030A0"/>
                    </a:solidFill>
                  </a:rPr>
                  <a:t>podcast</a:t>
                </a:r>
                <a:endParaRPr lang="ca-ES" dirty="0">
                  <a:solidFill>
                    <a:srgbClr val="7030A0"/>
                  </a:solidFill>
                </a:endParaRPr>
              </a:p>
            </p:txBody>
          </p:sp>
          <p:sp>
            <p:nvSpPr>
              <p:cNvPr id="11" name="10 CuadroTexto"/>
              <p:cNvSpPr txBox="1"/>
              <p:nvPr/>
            </p:nvSpPr>
            <p:spPr>
              <a:xfrm>
                <a:off x="416946" y="5657069"/>
                <a:ext cx="1152128" cy="369332"/>
              </a:xfrm>
              <a:prstGeom prst="rect">
                <a:avLst/>
              </a:prstGeom>
              <a:noFill/>
            </p:spPr>
            <p:txBody>
              <a:bodyPr wrap="square" rtlCol="0">
                <a:spAutoFit/>
              </a:bodyPr>
              <a:lstStyle/>
              <a:p>
                <a:r>
                  <a:rPr lang="ca-ES" dirty="0">
                    <a:solidFill>
                      <a:srgbClr val="00B050"/>
                    </a:solidFill>
                  </a:rPr>
                  <a:t>xerrades</a:t>
                </a:r>
              </a:p>
            </p:txBody>
          </p:sp>
          <p:sp>
            <p:nvSpPr>
              <p:cNvPr id="12" name="11 CuadroTexto"/>
              <p:cNvSpPr txBox="1"/>
              <p:nvPr/>
            </p:nvSpPr>
            <p:spPr>
              <a:xfrm>
                <a:off x="1649904" y="4638538"/>
                <a:ext cx="3687310" cy="369332"/>
              </a:xfrm>
              <a:prstGeom prst="rect">
                <a:avLst/>
              </a:prstGeom>
              <a:noFill/>
            </p:spPr>
            <p:txBody>
              <a:bodyPr wrap="square" rtlCol="0">
                <a:spAutoFit/>
              </a:bodyPr>
              <a:lstStyle/>
              <a:p>
                <a:r>
                  <a:rPr lang="ca-ES" dirty="0">
                    <a:solidFill>
                      <a:schemeClr val="tx2">
                        <a:lumMod val="60000"/>
                        <a:lumOff val="40000"/>
                      </a:schemeClr>
                    </a:solidFill>
                  </a:rPr>
                  <a:t>Mentoria a altres alumnes del centre</a:t>
                </a:r>
              </a:p>
            </p:txBody>
          </p:sp>
        </p:grpSp>
        <p:sp>
          <p:nvSpPr>
            <p:cNvPr id="13" name="12 CuadroTexto"/>
            <p:cNvSpPr txBox="1"/>
            <p:nvPr/>
          </p:nvSpPr>
          <p:spPr>
            <a:xfrm>
              <a:off x="1569074" y="6359577"/>
              <a:ext cx="3334320" cy="369332"/>
            </a:xfrm>
            <a:prstGeom prst="rect">
              <a:avLst/>
            </a:prstGeom>
            <a:noFill/>
          </p:spPr>
          <p:txBody>
            <a:bodyPr wrap="square" rtlCol="0">
              <a:spAutoFit/>
            </a:bodyPr>
            <a:lstStyle/>
            <a:p>
              <a:r>
                <a:rPr lang="ca-ES" dirty="0">
                  <a:solidFill>
                    <a:schemeClr val="accent2"/>
                  </a:solidFill>
                </a:rPr>
                <a:t>Campanya de </a:t>
              </a:r>
              <a:r>
                <a:rPr lang="ca-ES" dirty="0" err="1">
                  <a:solidFill>
                    <a:schemeClr val="accent2"/>
                  </a:solidFill>
                </a:rPr>
                <a:t>twitter</a:t>
              </a:r>
              <a:r>
                <a:rPr lang="ca-ES" dirty="0">
                  <a:solidFill>
                    <a:schemeClr val="accent2"/>
                  </a:solidFill>
                </a:rPr>
                <a:t> o </a:t>
              </a:r>
              <a:r>
                <a:rPr lang="ca-ES" dirty="0" err="1">
                  <a:solidFill>
                    <a:schemeClr val="accent2"/>
                  </a:solidFill>
                </a:rPr>
                <a:t>instagram</a:t>
              </a:r>
              <a:endParaRPr lang="ca-ES" dirty="0">
                <a:solidFill>
                  <a:schemeClr val="accent2"/>
                </a:solidFill>
              </a:endParaRPr>
            </a:p>
          </p:txBody>
        </p:sp>
        <p:sp>
          <p:nvSpPr>
            <p:cNvPr id="14" name="13 CuadroTexto"/>
            <p:cNvSpPr txBox="1"/>
            <p:nvPr/>
          </p:nvSpPr>
          <p:spPr>
            <a:xfrm>
              <a:off x="2659980" y="5733256"/>
              <a:ext cx="1667160" cy="369332"/>
            </a:xfrm>
            <a:prstGeom prst="rect">
              <a:avLst/>
            </a:prstGeom>
            <a:noFill/>
          </p:spPr>
          <p:txBody>
            <a:bodyPr wrap="square" rtlCol="0">
              <a:spAutoFit/>
            </a:bodyPr>
            <a:lstStyle/>
            <a:p>
              <a:r>
                <a:rPr lang="ca-ES" dirty="0">
                  <a:solidFill>
                    <a:schemeClr val="accent6"/>
                  </a:solidFill>
                </a:rPr>
                <a:t>Clips de vídeo</a:t>
              </a:r>
            </a:p>
          </p:txBody>
        </p:sp>
        <p:sp>
          <p:nvSpPr>
            <p:cNvPr id="15" name="14 CuadroTexto"/>
            <p:cNvSpPr txBox="1"/>
            <p:nvPr/>
          </p:nvSpPr>
          <p:spPr>
            <a:xfrm>
              <a:off x="3131839" y="5153111"/>
              <a:ext cx="1667160" cy="369332"/>
            </a:xfrm>
            <a:prstGeom prst="rect">
              <a:avLst/>
            </a:prstGeom>
            <a:noFill/>
          </p:spPr>
          <p:txBody>
            <a:bodyPr wrap="square" rtlCol="0">
              <a:spAutoFit/>
            </a:bodyPr>
            <a:lstStyle/>
            <a:p>
              <a:r>
                <a:rPr lang="ca-ES" dirty="0">
                  <a:solidFill>
                    <a:schemeClr val="accent3"/>
                  </a:solidFill>
                </a:rPr>
                <a:t>tríptic</a:t>
              </a:r>
            </a:p>
          </p:txBody>
        </p:sp>
      </p:grpSp>
      <p:grpSp>
        <p:nvGrpSpPr>
          <p:cNvPr id="2" name="1 Grupo"/>
          <p:cNvGrpSpPr/>
          <p:nvPr/>
        </p:nvGrpSpPr>
        <p:grpSpPr>
          <a:xfrm>
            <a:off x="5466869" y="4735533"/>
            <a:ext cx="3479461" cy="1908736"/>
            <a:chOff x="9876218" y="4801557"/>
            <a:chExt cx="3479461" cy="1908736"/>
          </a:xfrm>
        </p:grpSpPr>
        <p:pic>
          <p:nvPicPr>
            <p:cNvPr id="16" name="Picture 9" descr="H:\Associació Hàbitats\Comunicació\Fotos\Fotos 2016\Grups tardor\INS Cornellà\fir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76218" y="4801557"/>
              <a:ext cx="1317107" cy="1908736"/>
            </a:xfrm>
            <a:prstGeom prst="rect">
              <a:avLst/>
            </a:prstGeom>
            <a:noFill/>
            <a:effectLst/>
            <a:extLst/>
          </p:spPr>
        </p:pic>
        <p:pic>
          <p:nvPicPr>
            <p:cNvPr id="17" name="Picture 10" descr="H:\Associació Hàbitats\Comunicació\Fotos\Fotos 2016\Grups tardor\INS Cornellà\difusio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28511" y="5403801"/>
              <a:ext cx="2027168" cy="1306492"/>
            </a:xfrm>
            <a:prstGeom prst="rect">
              <a:avLst/>
            </a:prstGeom>
            <a:noFill/>
            <a:effectLst/>
            <a:extLst>
              <a:ext uri="{909E8E84-426E-40DD-AFC4-6F175D3DCCD1}">
                <a14:hiddenFill xmlns:a14="http://schemas.microsoft.com/office/drawing/2010/main">
                  <a:solidFill>
                    <a:srgbClr val="FFFFFF"/>
                  </a:solidFill>
                </a14:hiddenFill>
              </a:ext>
            </a:extLst>
          </p:spPr>
        </p:pic>
      </p:grpSp>
      <p:pic>
        <p:nvPicPr>
          <p:cNvPr id="20" name="Picture 19" descr="logo-hor-pr-ah"/>
          <p:cNvPicPr>
            <a:picLocks noChangeAspect="1" noChangeArrowheads="1"/>
          </p:cNvPicPr>
          <p:nvPr/>
        </p:nvPicPr>
        <p:blipFill>
          <a:blip r:embed="rId7" cstate="print"/>
          <a:srcRect/>
          <a:stretch>
            <a:fillRect/>
          </a:stretch>
        </p:blipFill>
        <p:spPr bwMode="auto">
          <a:xfrm>
            <a:off x="8202363" y="6472434"/>
            <a:ext cx="857729" cy="282999"/>
          </a:xfrm>
          <a:prstGeom prst="rect">
            <a:avLst/>
          </a:prstGeom>
          <a:noFill/>
          <a:ln w="9525">
            <a:noFill/>
            <a:miter lim="800000"/>
            <a:headEnd/>
            <a:tailEnd/>
          </a:ln>
        </p:spPr>
      </p:pic>
      <p:sp>
        <p:nvSpPr>
          <p:cNvPr id="21" name="10 CuadroTexto">
            <a:extLst>
              <a:ext uri="{FF2B5EF4-FFF2-40B4-BE49-F238E27FC236}">
                <a16:creationId xmlns:a16="http://schemas.microsoft.com/office/drawing/2014/main" id="{B5844877-B28A-4654-A93D-D48A36D7FD4A}"/>
              </a:ext>
            </a:extLst>
          </p:cNvPr>
          <p:cNvSpPr txBox="1"/>
          <p:nvPr/>
        </p:nvSpPr>
        <p:spPr>
          <a:xfrm>
            <a:off x="278238" y="37869"/>
            <a:ext cx="5517903" cy="369332"/>
          </a:xfrm>
          <a:prstGeom prst="rect">
            <a:avLst/>
          </a:prstGeom>
          <a:noFill/>
        </p:spPr>
        <p:txBody>
          <a:bodyPr wrap="square" rtlCol="0">
            <a:spAutoFit/>
          </a:bodyPr>
          <a:lstStyle/>
          <a:p>
            <a:r>
              <a:rPr lang="ca-ES" dirty="0">
                <a:solidFill>
                  <a:schemeClr val="bg1"/>
                </a:solidFill>
              </a:rPr>
              <a:t>Fem un pas més? Idees i accions </a:t>
            </a:r>
          </a:p>
        </p:txBody>
      </p:sp>
      <p:pic>
        <p:nvPicPr>
          <p:cNvPr id="22" name="Imagen 7">
            <a:extLst>
              <a:ext uri="{FF2B5EF4-FFF2-40B4-BE49-F238E27FC236}">
                <a16:creationId xmlns:a16="http://schemas.microsoft.com/office/drawing/2014/main" id="{6159E6B2-9F0A-48D6-97B6-2E382DFA08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flipH="1" flipV="1">
            <a:off x="7380254" y="102587"/>
            <a:ext cx="1584239" cy="231137"/>
          </a:xfrm>
          <a:prstGeom prst="rect">
            <a:avLst/>
          </a:prstGeom>
        </p:spPr>
      </p:pic>
    </p:spTree>
    <p:extLst>
      <p:ext uri="{BB962C8B-B14F-4D97-AF65-F5344CB8AC3E}">
        <p14:creationId xmlns:p14="http://schemas.microsoft.com/office/powerpoint/2010/main" val="9375674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12 Grupo"/>
          <p:cNvGrpSpPr/>
          <p:nvPr/>
        </p:nvGrpSpPr>
        <p:grpSpPr>
          <a:xfrm>
            <a:off x="149602" y="1180157"/>
            <a:ext cx="635903" cy="334745"/>
            <a:chOff x="343293" y="4654949"/>
            <a:chExt cx="1750960" cy="1177635"/>
          </a:xfrm>
        </p:grpSpPr>
        <p:sp>
          <p:nvSpPr>
            <p:cNvPr id="14" name="13 Elipse"/>
            <p:cNvSpPr/>
            <p:nvPr/>
          </p:nvSpPr>
          <p:spPr>
            <a:xfrm>
              <a:off x="343293" y="4873827"/>
              <a:ext cx="1466556" cy="958757"/>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5" name="14 Elipse"/>
            <p:cNvSpPr/>
            <p:nvPr/>
          </p:nvSpPr>
          <p:spPr>
            <a:xfrm rot="21417755">
              <a:off x="1252964" y="4747064"/>
              <a:ext cx="841289" cy="526382"/>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6" name="15 Elipse"/>
            <p:cNvSpPr/>
            <p:nvPr/>
          </p:nvSpPr>
          <p:spPr>
            <a:xfrm rot="21417755">
              <a:off x="1109174" y="4654949"/>
              <a:ext cx="429443" cy="26272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grpSp>
      <p:sp>
        <p:nvSpPr>
          <p:cNvPr id="4" name="3 Rectángulo"/>
          <p:cNvSpPr/>
          <p:nvPr/>
        </p:nvSpPr>
        <p:spPr>
          <a:xfrm>
            <a:off x="0" y="-27384"/>
            <a:ext cx="9144000" cy="504056"/>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a-ES" sz="2000" b="1" dirty="0">
              <a:solidFill>
                <a:schemeClr val="bg1"/>
              </a:solidFill>
              <a:latin typeface="Century Gothic" pitchFamily="34" charset="0"/>
            </a:endParaRPr>
          </a:p>
        </p:txBody>
      </p:sp>
      <p:sp>
        <p:nvSpPr>
          <p:cNvPr id="7" name="6 CuadroTexto"/>
          <p:cNvSpPr txBox="1"/>
          <p:nvPr/>
        </p:nvSpPr>
        <p:spPr>
          <a:xfrm>
            <a:off x="352691" y="1147680"/>
            <a:ext cx="8208912" cy="923330"/>
          </a:xfrm>
          <a:prstGeom prst="rect">
            <a:avLst/>
          </a:prstGeom>
          <a:noFill/>
        </p:spPr>
        <p:txBody>
          <a:bodyPr wrap="square" rtlCol="0">
            <a:spAutoFit/>
          </a:bodyPr>
          <a:lstStyle/>
          <a:p>
            <a:pPr marL="457189" indent="-457189">
              <a:buAutoNum type="arabicPeriod"/>
            </a:pPr>
            <a:r>
              <a:rPr lang="ca-ES" dirty="0">
                <a:solidFill>
                  <a:schemeClr val="bg1">
                    <a:lumMod val="50000"/>
                  </a:schemeClr>
                </a:solidFill>
              </a:rPr>
              <a:t>De què volem parlar i quin objectiu tenim ?</a:t>
            </a:r>
          </a:p>
          <a:p>
            <a:r>
              <a:rPr lang="ca-ES" dirty="0">
                <a:solidFill>
                  <a:schemeClr val="bg1">
                    <a:lumMod val="50000"/>
                  </a:schemeClr>
                </a:solidFill>
              </a:rPr>
              <a:t>Un cop hagueu triat el tema que voleu tractar, mireu de seleccionar algunes  idees clau. Com més senzilles millor.</a:t>
            </a:r>
          </a:p>
        </p:txBody>
      </p:sp>
      <p:pic>
        <p:nvPicPr>
          <p:cNvPr id="1026" name="Picture 2" descr="http://besos-tordera.cat/blog/wp-content/uploads/2017/02/elsRIUSaLEStevesMA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060851"/>
            <a:ext cx="6264696" cy="3282260"/>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nvSpPr>
        <p:spPr>
          <a:xfrm>
            <a:off x="352691" y="5661253"/>
            <a:ext cx="8352928" cy="923330"/>
          </a:xfrm>
          <a:prstGeom prst="rect">
            <a:avLst/>
          </a:prstGeom>
        </p:spPr>
        <p:txBody>
          <a:bodyPr wrap="square">
            <a:spAutoFit/>
          </a:bodyPr>
          <a:lstStyle/>
          <a:p>
            <a:r>
              <a:rPr lang="ca-ES" dirty="0">
                <a:solidFill>
                  <a:schemeClr val="bg1">
                    <a:lumMod val="50000"/>
                  </a:schemeClr>
                </a:solidFill>
              </a:rPr>
              <a:t>En aquesta campanya del Consorci Besòs – Tordera l’</a:t>
            </a:r>
            <a:r>
              <a:rPr lang="ca-ES" b="1" dirty="0">
                <a:solidFill>
                  <a:schemeClr val="bg1">
                    <a:lumMod val="50000"/>
                  </a:schemeClr>
                </a:solidFill>
              </a:rPr>
              <a:t>objectiu</a:t>
            </a:r>
            <a:r>
              <a:rPr lang="ca-ES" dirty="0">
                <a:solidFill>
                  <a:schemeClr val="bg1">
                    <a:lumMod val="50000"/>
                  </a:schemeClr>
                </a:solidFill>
              </a:rPr>
              <a:t> és conscienciar que els nostres hàbits influeixen en la salut dels rius. La </a:t>
            </a:r>
            <a:r>
              <a:rPr lang="ca-ES" b="1" dirty="0">
                <a:solidFill>
                  <a:schemeClr val="bg1">
                    <a:lumMod val="50000"/>
                  </a:schemeClr>
                </a:solidFill>
              </a:rPr>
              <a:t>idea principal </a:t>
            </a:r>
            <a:r>
              <a:rPr lang="ca-ES" dirty="0">
                <a:solidFill>
                  <a:schemeClr val="bg1">
                    <a:lumMod val="50000"/>
                  </a:schemeClr>
                </a:solidFill>
              </a:rPr>
              <a:t>és que “Els rius són a les teves mans” i fa a la vegada de </a:t>
            </a:r>
            <a:r>
              <a:rPr lang="ca-ES" b="1" dirty="0">
                <a:solidFill>
                  <a:schemeClr val="bg1">
                    <a:lumMod val="50000"/>
                  </a:schemeClr>
                </a:solidFill>
              </a:rPr>
              <a:t>títol</a:t>
            </a:r>
            <a:r>
              <a:rPr lang="ca-ES" dirty="0">
                <a:solidFill>
                  <a:schemeClr val="bg1">
                    <a:lumMod val="50000"/>
                  </a:schemeClr>
                </a:solidFill>
              </a:rPr>
              <a:t> i de fil conductor.</a:t>
            </a:r>
          </a:p>
        </p:txBody>
      </p:sp>
      <p:sp>
        <p:nvSpPr>
          <p:cNvPr id="9" name="8 Rectángulo"/>
          <p:cNvSpPr/>
          <p:nvPr/>
        </p:nvSpPr>
        <p:spPr>
          <a:xfrm>
            <a:off x="432380" y="5334668"/>
            <a:ext cx="6768752" cy="276999"/>
          </a:xfrm>
          <a:prstGeom prst="rect">
            <a:avLst/>
          </a:prstGeom>
        </p:spPr>
        <p:txBody>
          <a:bodyPr wrap="square">
            <a:spAutoFit/>
          </a:bodyPr>
          <a:lstStyle/>
          <a:p>
            <a:r>
              <a:rPr lang="ca-ES" sz="1200" dirty="0">
                <a:hlinkClick r:id="rId4"/>
              </a:rPr>
              <a:t>http://besos-tordera.cat/blog/category/els-rius-a-les-teves-mans/</a:t>
            </a:r>
            <a:r>
              <a:rPr lang="ca-ES" sz="1200" dirty="0"/>
              <a:t> </a:t>
            </a:r>
          </a:p>
        </p:txBody>
      </p:sp>
      <p:pic>
        <p:nvPicPr>
          <p:cNvPr id="12" name="Picture 19" descr="logo-hor-pr-ah"/>
          <p:cNvPicPr>
            <a:picLocks noChangeAspect="1" noChangeArrowheads="1"/>
          </p:cNvPicPr>
          <p:nvPr/>
        </p:nvPicPr>
        <p:blipFill>
          <a:blip r:embed="rId5" cstate="print"/>
          <a:srcRect/>
          <a:stretch>
            <a:fillRect/>
          </a:stretch>
        </p:blipFill>
        <p:spPr bwMode="auto">
          <a:xfrm>
            <a:off x="8202363" y="6472434"/>
            <a:ext cx="857729" cy="282999"/>
          </a:xfrm>
          <a:prstGeom prst="rect">
            <a:avLst/>
          </a:prstGeom>
          <a:noFill/>
          <a:ln w="9525">
            <a:noFill/>
            <a:miter lim="800000"/>
            <a:headEnd/>
            <a:tailEnd/>
          </a:ln>
        </p:spPr>
      </p:pic>
      <p:sp>
        <p:nvSpPr>
          <p:cNvPr id="17" name="10 CuadroTexto">
            <a:extLst>
              <a:ext uri="{FF2B5EF4-FFF2-40B4-BE49-F238E27FC236}">
                <a16:creationId xmlns:a16="http://schemas.microsoft.com/office/drawing/2014/main" id="{2446450F-4CB1-44B5-8536-B26FFBC6E924}"/>
              </a:ext>
            </a:extLst>
          </p:cNvPr>
          <p:cNvSpPr txBox="1"/>
          <p:nvPr/>
        </p:nvSpPr>
        <p:spPr>
          <a:xfrm>
            <a:off x="278238" y="37870"/>
            <a:ext cx="3717703" cy="369332"/>
          </a:xfrm>
          <a:prstGeom prst="rect">
            <a:avLst/>
          </a:prstGeom>
          <a:noFill/>
        </p:spPr>
        <p:txBody>
          <a:bodyPr wrap="square" rtlCol="0">
            <a:spAutoFit/>
          </a:bodyPr>
          <a:lstStyle/>
          <a:p>
            <a:r>
              <a:rPr lang="ca-ES" dirty="0">
                <a:solidFill>
                  <a:schemeClr val="bg1"/>
                </a:solidFill>
              </a:rPr>
              <a:t>Fem un pas més? Idees i accions </a:t>
            </a:r>
          </a:p>
        </p:txBody>
      </p:sp>
      <p:pic>
        <p:nvPicPr>
          <p:cNvPr id="18" name="Imagen 7">
            <a:extLst>
              <a:ext uri="{FF2B5EF4-FFF2-40B4-BE49-F238E27FC236}">
                <a16:creationId xmlns:a16="http://schemas.microsoft.com/office/drawing/2014/main" id="{4DF9D6A0-2B4E-4102-9E77-EC4E9B6C2C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flipH="1" flipV="1">
            <a:off x="7380254" y="102587"/>
            <a:ext cx="1584239" cy="231137"/>
          </a:xfrm>
          <a:prstGeom prst="rect">
            <a:avLst/>
          </a:prstGeom>
        </p:spPr>
      </p:pic>
      <p:sp>
        <p:nvSpPr>
          <p:cNvPr id="19" name="5 Redondear rectángulo de esquina diagonal">
            <a:extLst>
              <a:ext uri="{FF2B5EF4-FFF2-40B4-BE49-F238E27FC236}">
                <a16:creationId xmlns:a16="http://schemas.microsoft.com/office/drawing/2014/main" id="{FFAB914D-9368-4134-B824-334E8E850E99}"/>
              </a:ext>
            </a:extLst>
          </p:cNvPr>
          <p:cNvSpPr/>
          <p:nvPr/>
        </p:nvSpPr>
        <p:spPr>
          <a:xfrm>
            <a:off x="352702" y="537091"/>
            <a:ext cx="4688887" cy="576064"/>
          </a:xfrm>
          <a:prstGeom prst="round2DiagRect">
            <a:avLst/>
          </a:prstGeom>
          <a:solidFill>
            <a:schemeClr val="accent6">
              <a:lumMod val="60000"/>
              <a:lumOff val="4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ca-ES" sz="2000" dirty="0">
                <a:solidFill>
                  <a:schemeClr val="bg1"/>
                </a:solidFill>
              </a:rPr>
              <a:t>Un exemple de campanya de comunicació</a:t>
            </a:r>
          </a:p>
        </p:txBody>
      </p:sp>
    </p:spTree>
    <p:extLst>
      <p:ext uri="{BB962C8B-B14F-4D97-AF65-F5344CB8AC3E}">
        <p14:creationId xmlns:p14="http://schemas.microsoft.com/office/powerpoint/2010/main" val="28148909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15 Grupo"/>
          <p:cNvGrpSpPr/>
          <p:nvPr/>
        </p:nvGrpSpPr>
        <p:grpSpPr>
          <a:xfrm>
            <a:off x="123684" y="1681474"/>
            <a:ext cx="635903" cy="334745"/>
            <a:chOff x="343293" y="4654949"/>
            <a:chExt cx="1750960" cy="1177635"/>
          </a:xfrm>
        </p:grpSpPr>
        <p:sp>
          <p:nvSpPr>
            <p:cNvPr id="17" name="16 Elipse"/>
            <p:cNvSpPr/>
            <p:nvPr/>
          </p:nvSpPr>
          <p:spPr>
            <a:xfrm>
              <a:off x="343293" y="4873827"/>
              <a:ext cx="1466556" cy="958757"/>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8" name="17 Elipse"/>
            <p:cNvSpPr/>
            <p:nvPr/>
          </p:nvSpPr>
          <p:spPr>
            <a:xfrm rot="21417755">
              <a:off x="1252964" y="4747064"/>
              <a:ext cx="841289" cy="526382"/>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9" name="18 Elipse"/>
            <p:cNvSpPr/>
            <p:nvPr/>
          </p:nvSpPr>
          <p:spPr>
            <a:xfrm rot="21417755">
              <a:off x="1109174" y="4654949"/>
              <a:ext cx="429443" cy="26272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grpSp>
      <p:sp>
        <p:nvSpPr>
          <p:cNvPr id="4" name="3 Rectángulo"/>
          <p:cNvSpPr/>
          <p:nvPr/>
        </p:nvSpPr>
        <p:spPr>
          <a:xfrm>
            <a:off x="0" y="-27384"/>
            <a:ext cx="9144000" cy="504056"/>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a-ES" sz="2000" b="1" dirty="0">
              <a:solidFill>
                <a:schemeClr val="bg1"/>
              </a:solidFill>
              <a:latin typeface="Century Gothic" pitchFamily="34" charset="0"/>
            </a:endParaRPr>
          </a:p>
        </p:txBody>
      </p:sp>
      <p:sp>
        <p:nvSpPr>
          <p:cNvPr id="7" name="6 CuadroTexto"/>
          <p:cNvSpPr txBox="1"/>
          <p:nvPr/>
        </p:nvSpPr>
        <p:spPr>
          <a:xfrm>
            <a:off x="329032" y="1691333"/>
            <a:ext cx="4608512" cy="3762568"/>
          </a:xfrm>
          <a:prstGeom prst="rect">
            <a:avLst/>
          </a:prstGeom>
          <a:noFill/>
        </p:spPr>
        <p:txBody>
          <a:bodyPr wrap="square" rtlCol="0">
            <a:spAutoFit/>
          </a:bodyPr>
          <a:lstStyle/>
          <a:p>
            <a:pPr algn="just"/>
            <a:r>
              <a:rPr lang="ca-ES" dirty="0">
                <a:solidFill>
                  <a:schemeClr val="bg1">
                    <a:lumMod val="50000"/>
                  </a:schemeClr>
                </a:solidFill>
              </a:rPr>
              <a:t>2. Com es desenvoluparà la nostra campanya?</a:t>
            </a:r>
          </a:p>
          <a:p>
            <a:pPr algn="just"/>
            <a:endParaRPr lang="ca-ES" dirty="0">
              <a:solidFill>
                <a:schemeClr val="bg1">
                  <a:lumMod val="50000"/>
                </a:schemeClr>
              </a:solidFill>
            </a:endParaRPr>
          </a:p>
          <a:p>
            <a:pPr marL="177796" indent="-177796" algn="just">
              <a:lnSpc>
                <a:spcPct val="125000"/>
              </a:lnSpc>
              <a:buFont typeface="Arial" panose="020B0604020202020204" pitchFamily="34" charset="0"/>
              <a:buChar char="•"/>
            </a:pPr>
            <a:r>
              <a:rPr lang="ca-ES" dirty="0">
                <a:solidFill>
                  <a:schemeClr val="bg1">
                    <a:lumMod val="50000"/>
                  </a:schemeClr>
                </a:solidFill>
              </a:rPr>
              <a:t>Quants dies la tindrem en marxa i quan comencem?</a:t>
            </a:r>
          </a:p>
          <a:p>
            <a:pPr marL="177796" indent="-177796" algn="just">
              <a:lnSpc>
                <a:spcPct val="125000"/>
              </a:lnSpc>
              <a:buFont typeface="Arial" panose="020B0604020202020204" pitchFamily="34" charset="0"/>
              <a:buChar char="•"/>
            </a:pPr>
            <a:r>
              <a:rPr lang="ca-ES" dirty="0">
                <a:solidFill>
                  <a:schemeClr val="bg1">
                    <a:lumMod val="50000"/>
                  </a:schemeClr>
                </a:solidFill>
              </a:rPr>
              <a:t>Quants missatges i continguts volem publicar</a:t>
            </a:r>
          </a:p>
          <a:p>
            <a:pPr marL="177796" indent="-177796" algn="just">
              <a:lnSpc>
                <a:spcPct val="125000"/>
              </a:lnSpc>
              <a:buFont typeface="Arial" panose="020B0604020202020204" pitchFamily="34" charset="0"/>
              <a:buChar char="•"/>
            </a:pPr>
            <a:r>
              <a:rPr lang="ca-ES" dirty="0">
                <a:solidFill>
                  <a:schemeClr val="bg1">
                    <a:lumMod val="50000"/>
                  </a:schemeClr>
                </a:solidFill>
              </a:rPr>
              <a:t>Amb quina periodicitat?</a:t>
            </a:r>
          </a:p>
          <a:p>
            <a:pPr marL="177796" indent="-177796" algn="just">
              <a:lnSpc>
                <a:spcPct val="125000"/>
              </a:lnSpc>
              <a:buFont typeface="Arial" panose="020B0604020202020204" pitchFamily="34" charset="0"/>
              <a:buChar char="•"/>
            </a:pPr>
            <a:r>
              <a:rPr lang="ca-ES" dirty="0">
                <a:solidFill>
                  <a:schemeClr val="bg1">
                    <a:lumMod val="50000"/>
                  </a:schemeClr>
                </a:solidFill>
              </a:rPr>
              <a:t>Des de quin compte o comptes?</a:t>
            </a:r>
          </a:p>
          <a:p>
            <a:pPr marL="177796" indent="-177796" algn="just">
              <a:lnSpc>
                <a:spcPct val="125000"/>
              </a:lnSpc>
              <a:buFont typeface="Arial" panose="020B0604020202020204" pitchFamily="34" charset="0"/>
              <a:buChar char="•"/>
            </a:pPr>
            <a:r>
              <a:rPr lang="ca-ES" dirty="0">
                <a:solidFill>
                  <a:schemeClr val="bg1">
                    <a:lumMod val="50000"/>
                  </a:schemeClr>
                </a:solidFill>
              </a:rPr>
              <a:t>Quins </a:t>
            </a:r>
            <a:r>
              <a:rPr lang="ca-ES" i="1" dirty="0" err="1">
                <a:solidFill>
                  <a:schemeClr val="bg1">
                    <a:lumMod val="50000"/>
                  </a:schemeClr>
                </a:solidFill>
              </a:rPr>
              <a:t>h</a:t>
            </a:r>
            <a:r>
              <a:rPr lang="ca-ES" i="1" dirty="0" err="1">
                <a:solidFill>
                  <a:schemeClr val="bg1">
                    <a:lumMod val="50000"/>
                  </a:schemeClr>
                </a:solidFill>
              </a:rPr>
              <a:t>ashtags</a:t>
            </a:r>
            <a:r>
              <a:rPr lang="ca-ES" dirty="0">
                <a:solidFill>
                  <a:schemeClr val="bg1">
                    <a:lumMod val="50000"/>
                  </a:schemeClr>
                </a:solidFill>
              </a:rPr>
              <a:t> </a:t>
            </a:r>
            <a:r>
              <a:rPr lang="ca-ES" dirty="0">
                <a:solidFill>
                  <a:schemeClr val="bg1">
                    <a:lumMod val="50000"/>
                  </a:schemeClr>
                </a:solidFill>
              </a:rPr>
              <a:t>farem servir?</a:t>
            </a:r>
          </a:p>
          <a:p>
            <a:pPr marL="177796" indent="-177796" algn="just">
              <a:lnSpc>
                <a:spcPct val="125000"/>
              </a:lnSpc>
              <a:buFont typeface="Arial" panose="020B0604020202020204" pitchFamily="34" charset="0"/>
              <a:buChar char="•"/>
            </a:pPr>
            <a:r>
              <a:rPr lang="ca-ES" dirty="0">
                <a:solidFill>
                  <a:schemeClr val="bg1">
                    <a:lumMod val="50000"/>
                  </a:schemeClr>
                </a:solidFill>
              </a:rPr>
              <a:t>A qui podem anomenar i etiquetar?</a:t>
            </a:r>
          </a:p>
          <a:p>
            <a:pPr marL="177796" indent="-177796" algn="just">
              <a:lnSpc>
                <a:spcPct val="125000"/>
              </a:lnSpc>
              <a:buFont typeface="Arial" panose="020B0604020202020204" pitchFamily="34" charset="0"/>
              <a:buChar char="•"/>
            </a:pPr>
            <a:r>
              <a:rPr lang="ca-ES" dirty="0">
                <a:solidFill>
                  <a:schemeClr val="bg1">
                    <a:lumMod val="50000"/>
                  </a:schemeClr>
                </a:solidFill>
              </a:rPr>
              <a:t>Ho podem programar o ens organitzem per fer-ho de manera coordinada dia a dia?</a:t>
            </a:r>
          </a:p>
        </p:txBody>
      </p:sp>
      <p:grpSp>
        <p:nvGrpSpPr>
          <p:cNvPr id="8" name="7 Grupo"/>
          <p:cNvGrpSpPr/>
          <p:nvPr/>
        </p:nvGrpSpPr>
        <p:grpSpPr>
          <a:xfrm>
            <a:off x="5148064" y="675433"/>
            <a:ext cx="3744416" cy="5561885"/>
            <a:chOff x="5148064" y="675427"/>
            <a:chExt cx="3744416" cy="5561885"/>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692696"/>
              <a:ext cx="1889668" cy="2681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9740" y="675427"/>
              <a:ext cx="1782740" cy="2681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8064" y="3356992"/>
              <a:ext cx="1933929"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09740" y="3456384"/>
              <a:ext cx="1782739" cy="2636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14 CuadroTexto"/>
          <p:cNvSpPr txBox="1"/>
          <p:nvPr/>
        </p:nvSpPr>
        <p:spPr>
          <a:xfrm>
            <a:off x="287016" y="6391205"/>
            <a:ext cx="8856984" cy="338554"/>
          </a:xfrm>
          <a:prstGeom prst="rect">
            <a:avLst/>
          </a:prstGeom>
          <a:noFill/>
        </p:spPr>
        <p:txBody>
          <a:bodyPr wrap="square" rtlCol="0">
            <a:spAutoFit/>
          </a:bodyPr>
          <a:lstStyle/>
          <a:p>
            <a:r>
              <a:rPr lang="ca-ES" sz="1600" dirty="0">
                <a:solidFill>
                  <a:schemeClr val="bg1">
                    <a:lumMod val="50000"/>
                  </a:schemeClr>
                </a:solidFill>
              </a:rPr>
              <a:t>Ep! I no us oblideu de nosaltres :  </a:t>
            </a:r>
            <a:r>
              <a:rPr lang="ca-ES" sz="1600" dirty="0">
                <a:solidFill>
                  <a:schemeClr val="accent5"/>
                </a:solidFill>
              </a:rPr>
              <a:t>@</a:t>
            </a:r>
            <a:r>
              <a:rPr lang="ca-ES" sz="1600" dirty="0" err="1">
                <a:solidFill>
                  <a:schemeClr val="accent5"/>
                </a:solidFill>
              </a:rPr>
              <a:t>assoc_habitats</a:t>
            </a:r>
            <a:r>
              <a:rPr lang="ca-ES" sz="1600" dirty="0">
                <a:solidFill>
                  <a:schemeClr val="accent5"/>
                </a:solidFill>
              </a:rPr>
              <a:t> #</a:t>
            </a:r>
            <a:r>
              <a:rPr lang="ca-ES" sz="1600" dirty="0" err="1">
                <a:solidFill>
                  <a:schemeClr val="accent5"/>
                </a:solidFill>
              </a:rPr>
              <a:t>ProjecteRius</a:t>
            </a:r>
            <a:r>
              <a:rPr lang="ca-ES" sz="1600" dirty="0">
                <a:solidFill>
                  <a:schemeClr val="accent5"/>
                </a:solidFill>
              </a:rPr>
              <a:t>  #</a:t>
            </a:r>
            <a:r>
              <a:rPr lang="ca-ES" sz="1600" dirty="0" err="1">
                <a:solidFill>
                  <a:schemeClr val="accent5"/>
                </a:solidFill>
              </a:rPr>
              <a:t>serveicomunitari</a:t>
            </a:r>
            <a:endParaRPr lang="ca-ES" sz="1600" dirty="0">
              <a:solidFill>
                <a:schemeClr val="accent5"/>
              </a:solidFill>
            </a:endParaRPr>
          </a:p>
        </p:txBody>
      </p:sp>
      <p:pic>
        <p:nvPicPr>
          <p:cNvPr id="20" name="Picture 19" descr="logo-hor-pr-ah"/>
          <p:cNvPicPr>
            <a:picLocks noChangeAspect="1" noChangeArrowheads="1"/>
          </p:cNvPicPr>
          <p:nvPr/>
        </p:nvPicPr>
        <p:blipFill>
          <a:blip r:embed="rId7" cstate="print"/>
          <a:srcRect/>
          <a:stretch>
            <a:fillRect/>
          </a:stretch>
        </p:blipFill>
        <p:spPr bwMode="auto">
          <a:xfrm>
            <a:off x="8202363" y="6472434"/>
            <a:ext cx="857729" cy="282999"/>
          </a:xfrm>
          <a:prstGeom prst="rect">
            <a:avLst/>
          </a:prstGeom>
          <a:noFill/>
          <a:ln w="9525">
            <a:noFill/>
            <a:miter lim="800000"/>
            <a:headEnd/>
            <a:tailEnd/>
          </a:ln>
        </p:spPr>
      </p:pic>
      <p:sp>
        <p:nvSpPr>
          <p:cNvPr id="21" name="10 CuadroTexto">
            <a:extLst>
              <a:ext uri="{FF2B5EF4-FFF2-40B4-BE49-F238E27FC236}">
                <a16:creationId xmlns:a16="http://schemas.microsoft.com/office/drawing/2014/main" id="{102345D3-87E0-46F8-8F22-F18C87EEAC1A}"/>
              </a:ext>
            </a:extLst>
          </p:cNvPr>
          <p:cNvSpPr txBox="1"/>
          <p:nvPr/>
        </p:nvSpPr>
        <p:spPr>
          <a:xfrm>
            <a:off x="278238" y="37870"/>
            <a:ext cx="3717703" cy="369332"/>
          </a:xfrm>
          <a:prstGeom prst="rect">
            <a:avLst/>
          </a:prstGeom>
          <a:noFill/>
        </p:spPr>
        <p:txBody>
          <a:bodyPr wrap="square" rtlCol="0">
            <a:spAutoFit/>
          </a:bodyPr>
          <a:lstStyle/>
          <a:p>
            <a:r>
              <a:rPr lang="ca-ES" dirty="0">
                <a:solidFill>
                  <a:schemeClr val="bg1"/>
                </a:solidFill>
              </a:rPr>
              <a:t>Fem un pas més? Idees i accions </a:t>
            </a:r>
          </a:p>
        </p:txBody>
      </p:sp>
      <p:pic>
        <p:nvPicPr>
          <p:cNvPr id="22" name="Imagen 7">
            <a:extLst>
              <a:ext uri="{FF2B5EF4-FFF2-40B4-BE49-F238E27FC236}">
                <a16:creationId xmlns:a16="http://schemas.microsoft.com/office/drawing/2014/main" id="{05511DC4-4F55-4563-B8AD-232AD19D01E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flipH="1" flipV="1">
            <a:off x="7380254" y="102587"/>
            <a:ext cx="1584239" cy="231137"/>
          </a:xfrm>
          <a:prstGeom prst="rect">
            <a:avLst/>
          </a:prstGeom>
        </p:spPr>
      </p:pic>
      <p:sp>
        <p:nvSpPr>
          <p:cNvPr id="23" name="5 Redondear rectángulo de esquina diagonal">
            <a:extLst>
              <a:ext uri="{FF2B5EF4-FFF2-40B4-BE49-F238E27FC236}">
                <a16:creationId xmlns:a16="http://schemas.microsoft.com/office/drawing/2014/main" id="{D7BBC76A-06C5-421B-803B-A963ACF96153}"/>
              </a:ext>
            </a:extLst>
          </p:cNvPr>
          <p:cNvSpPr/>
          <p:nvPr/>
        </p:nvSpPr>
        <p:spPr>
          <a:xfrm>
            <a:off x="329042" y="769795"/>
            <a:ext cx="4688887" cy="576064"/>
          </a:xfrm>
          <a:prstGeom prst="round2DiagRect">
            <a:avLst/>
          </a:prstGeom>
          <a:solidFill>
            <a:schemeClr val="accent6">
              <a:lumMod val="60000"/>
              <a:lumOff val="4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ca-ES" sz="2000" dirty="0">
                <a:solidFill>
                  <a:schemeClr val="bg1"/>
                </a:solidFill>
              </a:rPr>
              <a:t>Un exemple de campanya de comunicació</a:t>
            </a:r>
          </a:p>
        </p:txBody>
      </p:sp>
    </p:spTree>
    <p:extLst>
      <p:ext uri="{BB962C8B-B14F-4D97-AF65-F5344CB8AC3E}">
        <p14:creationId xmlns:p14="http://schemas.microsoft.com/office/powerpoint/2010/main" val="37280446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11 Grupo"/>
          <p:cNvGrpSpPr/>
          <p:nvPr/>
        </p:nvGrpSpPr>
        <p:grpSpPr>
          <a:xfrm>
            <a:off x="109270" y="1351694"/>
            <a:ext cx="635903" cy="334745"/>
            <a:chOff x="343293" y="4654949"/>
            <a:chExt cx="1750960" cy="1177635"/>
          </a:xfrm>
        </p:grpSpPr>
        <p:sp>
          <p:nvSpPr>
            <p:cNvPr id="13" name="12 Elipse"/>
            <p:cNvSpPr/>
            <p:nvPr/>
          </p:nvSpPr>
          <p:spPr>
            <a:xfrm>
              <a:off x="343293" y="4873827"/>
              <a:ext cx="1466556" cy="958757"/>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4" name="13 Elipse"/>
            <p:cNvSpPr/>
            <p:nvPr/>
          </p:nvSpPr>
          <p:spPr>
            <a:xfrm rot="21417755">
              <a:off x="1252964" y="4747064"/>
              <a:ext cx="841289" cy="526382"/>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5" name="14 Elipse"/>
            <p:cNvSpPr/>
            <p:nvPr/>
          </p:nvSpPr>
          <p:spPr>
            <a:xfrm rot="21417755">
              <a:off x="1109174" y="4654949"/>
              <a:ext cx="429443" cy="26272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grpSp>
      <p:sp>
        <p:nvSpPr>
          <p:cNvPr id="4" name="3 Rectángulo"/>
          <p:cNvSpPr/>
          <p:nvPr/>
        </p:nvSpPr>
        <p:spPr>
          <a:xfrm>
            <a:off x="0" y="-27384"/>
            <a:ext cx="9144000" cy="504056"/>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a-ES" sz="2000" b="1" dirty="0">
              <a:solidFill>
                <a:schemeClr val="bg1"/>
              </a:solidFill>
              <a:latin typeface="Century Gothic" pitchFamily="34" charset="0"/>
            </a:endParaRPr>
          </a:p>
        </p:txBody>
      </p:sp>
      <p:sp>
        <p:nvSpPr>
          <p:cNvPr id="6" name="5 Rectángulo"/>
          <p:cNvSpPr/>
          <p:nvPr/>
        </p:nvSpPr>
        <p:spPr>
          <a:xfrm>
            <a:off x="278246" y="1345870"/>
            <a:ext cx="5173511" cy="4039567"/>
          </a:xfrm>
          <a:prstGeom prst="rect">
            <a:avLst/>
          </a:prstGeom>
        </p:spPr>
        <p:txBody>
          <a:bodyPr wrap="square">
            <a:spAutoFit/>
          </a:bodyPr>
          <a:lstStyle/>
          <a:p>
            <a:pPr algn="just"/>
            <a:r>
              <a:rPr lang="ca-ES" dirty="0">
                <a:solidFill>
                  <a:schemeClr val="bg1">
                    <a:lumMod val="50000"/>
                  </a:schemeClr>
                </a:solidFill>
              </a:rPr>
              <a:t>3. Creem els continguts</a:t>
            </a:r>
          </a:p>
          <a:p>
            <a:pPr algn="just"/>
            <a:endParaRPr lang="ca-ES" dirty="0">
              <a:solidFill>
                <a:schemeClr val="bg1">
                  <a:lumMod val="50000"/>
                </a:schemeClr>
              </a:solidFill>
            </a:endParaRPr>
          </a:p>
          <a:p>
            <a:pPr marL="285744" indent="-285744" algn="just">
              <a:lnSpc>
                <a:spcPct val="125000"/>
              </a:lnSpc>
              <a:buFont typeface="Arial" panose="020B0604020202020204" pitchFamily="34" charset="0"/>
              <a:buChar char="•"/>
            </a:pPr>
            <a:r>
              <a:rPr lang="ca-ES" dirty="0">
                <a:solidFill>
                  <a:schemeClr val="bg1">
                    <a:lumMod val="50000"/>
                  </a:schemeClr>
                </a:solidFill>
              </a:rPr>
              <a:t>Pensem quines imatges, clips de </a:t>
            </a:r>
            <a:r>
              <a:rPr lang="ca-ES" dirty="0" err="1">
                <a:solidFill>
                  <a:schemeClr val="bg1">
                    <a:lumMod val="50000"/>
                  </a:schemeClr>
                </a:solidFill>
              </a:rPr>
              <a:t>video</a:t>
            </a:r>
            <a:r>
              <a:rPr lang="ca-ES" dirty="0">
                <a:solidFill>
                  <a:schemeClr val="bg1">
                    <a:lumMod val="50000"/>
                  </a:schemeClr>
                </a:solidFill>
              </a:rPr>
              <a:t>, </a:t>
            </a:r>
            <a:r>
              <a:rPr lang="ca-ES" dirty="0" err="1">
                <a:solidFill>
                  <a:schemeClr val="bg1">
                    <a:lumMod val="50000"/>
                  </a:schemeClr>
                </a:solidFill>
              </a:rPr>
              <a:t>gifs</a:t>
            </a:r>
            <a:r>
              <a:rPr lang="ca-ES" dirty="0">
                <a:solidFill>
                  <a:schemeClr val="bg1">
                    <a:lumMod val="50000"/>
                  </a:schemeClr>
                </a:solidFill>
              </a:rPr>
              <a:t> ens poden fer falta i entre tots creem un banc d’imatges.</a:t>
            </a:r>
          </a:p>
          <a:p>
            <a:pPr marL="285744" indent="-285744" algn="just">
              <a:lnSpc>
                <a:spcPct val="125000"/>
              </a:lnSpc>
              <a:buFont typeface="Arial" panose="020B0604020202020204" pitchFamily="34" charset="0"/>
              <a:buChar char="•"/>
            </a:pPr>
            <a:r>
              <a:rPr lang="ca-ES" dirty="0">
                <a:solidFill>
                  <a:schemeClr val="bg1">
                    <a:lumMod val="50000"/>
                  </a:schemeClr>
                </a:solidFill>
              </a:rPr>
              <a:t>Redactem els missatges que volem publicar.</a:t>
            </a:r>
          </a:p>
          <a:p>
            <a:pPr marL="285744" indent="-285744" algn="just">
              <a:lnSpc>
                <a:spcPct val="125000"/>
              </a:lnSpc>
              <a:buFont typeface="Arial" panose="020B0604020202020204" pitchFamily="34" charset="0"/>
              <a:buChar char="•"/>
            </a:pPr>
            <a:r>
              <a:rPr lang="ca-ES" dirty="0">
                <a:solidFill>
                  <a:schemeClr val="bg1">
                    <a:lumMod val="50000"/>
                  </a:schemeClr>
                </a:solidFill>
              </a:rPr>
              <a:t>Deixem cert marge a la improvisació: Un cop tingueu plantejada la campanya cal estar atents, potser algú ens contesta, o bé topem amb notícies d’actualitat relacionades. Aprofiteu per enfortir el vostre </a:t>
            </a:r>
            <a:r>
              <a:rPr lang="ca-ES" dirty="0" err="1">
                <a:solidFill>
                  <a:schemeClr val="bg1">
                    <a:lumMod val="50000"/>
                  </a:schemeClr>
                </a:solidFill>
              </a:rPr>
              <a:t>Hashtag</a:t>
            </a:r>
            <a:r>
              <a:rPr lang="ca-ES" dirty="0">
                <a:solidFill>
                  <a:schemeClr val="bg1">
                    <a:lumMod val="50000"/>
                  </a:schemeClr>
                </a:solidFill>
              </a:rPr>
              <a:t> fent-hi referència!</a:t>
            </a:r>
          </a:p>
          <a:p>
            <a:endParaRPr lang="ca-ES" dirty="0">
              <a:solidFill>
                <a:schemeClr val="bg1">
                  <a:lumMod val="50000"/>
                </a:schemeClr>
              </a:solidFill>
            </a:endParaRPr>
          </a:p>
        </p:txBody>
      </p:sp>
      <p:sp>
        <p:nvSpPr>
          <p:cNvPr id="7" name="6 CuadroTexto"/>
          <p:cNvSpPr txBox="1"/>
          <p:nvPr/>
        </p:nvSpPr>
        <p:spPr>
          <a:xfrm>
            <a:off x="489987" y="5488125"/>
            <a:ext cx="3672408" cy="923330"/>
          </a:xfrm>
          <a:prstGeom prst="rect">
            <a:avLst/>
          </a:prstGeom>
          <a:noFill/>
        </p:spPr>
        <p:txBody>
          <a:bodyPr wrap="square" rtlCol="0">
            <a:spAutoFit/>
          </a:bodyPr>
          <a:lstStyle/>
          <a:p>
            <a:r>
              <a:rPr lang="ca-ES" dirty="0">
                <a:solidFill>
                  <a:schemeClr val="bg1">
                    <a:lumMod val="50000"/>
                  </a:schemeClr>
                </a:solidFill>
              </a:rPr>
              <a:t>Ep! I no us oblideu de nosaltres   </a:t>
            </a:r>
            <a:r>
              <a:rPr lang="ca-ES" dirty="0">
                <a:solidFill>
                  <a:schemeClr val="accent5"/>
                </a:solidFill>
              </a:rPr>
              <a:t>@</a:t>
            </a:r>
            <a:r>
              <a:rPr lang="ca-ES" dirty="0" err="1">
                <a:solidFill>
                  <a:schemeClr val="accent5"/>
                </a:solidFill>
              </a:rPr>
              <a:t>assoc_habitats</a:t>
            </a:r>
            <a:endParaRPr lang="ca-ES" dirty="0">
              <a:solidFill>
                <a:schemeClr val="accent5"/>
              </a:solidFill>
            </a:endParaRPr>
          </a:p>
          <a:p>
            <a:r>
              <a:rPr lang="ca-ES" dirty="0">
                <a:solidFill>
                  <a:schemeClr val="accent5"/>
                </a:solidFill>
              </a:rPr>
              <a:t> #</a:t>
            </a:r>
            <a:r>
              <a:rPr lang="ca-ES" dirty="0" err="1">
                <a:solidFill>
                  <a:schemeClr val="accent5"/>
                </a:solidFill>
              </a:rPr>
              <a:t>ProjecteRius</a:t>
            </a:r>
            <a:r>
              <a:rPr lang="ca-ES" dirty="0">
                <a:solidFill>
                  <a:schemeClr val="accent5"/>
                </a:solidFill>
              </a:rPr>
              <a:t>  #</a:t>
            </a:r>
            <a:r>
              <a:rPr lang="ca-ES" dirty="0" err="1">
                <a:solidFill>
                  <a:schemeClr val="accent5"/>
                </a:solidFill>
              </a:rPr>
              <a:t>serveicomunitari</a:t>
            </a:r>
            <a:endParaRPr lang="ca-ES" dirty="0">
              <a:solidFill>
                <a:schemeClr val="accent5"/>
              </a:solidFill>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0995" y="620694"/>
            <a:ext cx="2917087" cy="422796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6" y="3456689"/>
            <a:ext cx="2349859" cy="312044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9" descr="logo-hor-pr-ah"/>
          <p:cNvPicPr>
            <a:picLocks noChangeAspect="1" noChangeArrowheads="1"/>
          </p:cNvPicPr>
          <p:nvPr/>
        </p:nvPicPr>
        <p:blipFill>
          <a:blip r:embed="rId4" cstate="print"/>
          <a:srcRect/>
          <a:stretch>
            <a:fillRect/>
          </a:stretch>
        </p:blipFill>
        <p:spPr bwMode="auto">
          <a:xfrm>
            <a:off x="8202363" y="6472434"/>
            <a:ext cx="857729" cy="282999"/>
          </a:xfrm>
          <a:prstGeom prst="rect">
            <a:avLst/>
          </a:prstGeom>
          <a:noFill/>
          <a:ln w="9525">
            <a:noFill/>
            <a:miter lim="800000"/>
            <a:headEnd/>
            <a:tailEnd/>
          </a:ln>
        </p:spPr>
      </p:pic>
      <p:pic>
        <p:nvPicPr>
          <p:cNvPr id="17" name="Imagen 7">
            <a:extLst>
              <a:ext uri="{FF2B5EF4-FFF2-40B4-BE49-F238E27FC236}">
                <a16:creationId xmlns:a16="http://schemas.microsoft.com/office/drawing/2014/main" id="{C28EA896-F879-4BAF-A37E-ACF5D72F58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flipH="1" flipV="1">
            <a:off x="7380254" y="102587"/>
            <a:ext cx="1584239" cy="231137"/>
          </a:xfrm>
          <a:prstGeom prst="rect">
            <a:avLst/>
          </a:prstGeom>
        </p:spPr>
      </p:pic>
      <p:sp>
        <p:nvSpPr>
          <p:cNvPr id="18" name="10 CuadroTexto">
            <a:extLst>
              <a:ext uri="{FF2B5EF4-FFF2-40B4-BE49-F238E27FC236}">
                <a16:creationId xmlns:a16="http://schemas.microsoft.com/office/drawing/2014/main" id="{6041FB2F-CFEF-429B-8E71-F2B3C2624342}"/>
              </a:ext>
            </a:extLst>
          </p:cNvPr>
          <p:cNvSpPr txBox="1"/>
          <p:nvPr/>
        </p:nvSpPr>
        <p:spPr>
          <a:xfrm>
            <a:off x="278238" y="37870"/>
            <a:ext cx="3717703" cy="369332"/>
          </a:xfrm>
          <a:prstGeom prst="rect">
            <a:avLst/>
          </a:prstGeom>
          <a:noFill/>
        </p:spPr>
        <p:txBody>
          <a:bodyPr wrap="square" rtlCol="0">
            <a:spAutoFit/>
          </a:bodyPr>
          <a:lstStyle/>
          <a:p>
            <a:r>
              <a:rPr lang="ca-ES" dirty="0">
                <a:solidFill>
                  <a:schemeClr val="bg1"/>
                </a:solidFill>
              </a:rPr>
              <a:t>Fem un pas més? Idees i accions </a:t>
            </a:r>
          </a:p>
        </p:txBody>
      </p:sp>
      <p:sp>
        <p:nvSpPr>
          <p:cNvPr id="19" name="5 Redondear rectángulo de esquina diagonal">
            <a:extLst>
              <a:ext uri="{FF2B5EF4-FFF2-40B4-BE49-F238E27FC236}">
                <a16:creationId xmlns:a16="http://schemas.microsoft.com/office/drawing/2014/main" id="{286B669B-11D9-4D1C-8FA0-9BBA95BB73F2}"/>
              </a:ext>
            </a:extLst>
          </p:cNvPr>
          <p:cNvSpPr/>
          <p:nvPr/>
        </p:nvSpPr>
        <p:spPr>
          <a:xfrm>
            <a:off x="323538" y="533977"/>
            <a:ext cx="4688887" cy="576064"/>
          </a:xfrm>
          <a:prstGeom prst="round2DiagRect">
            <a:avLst/>
          </a:prstGeom>
          <a:solidFill>
            <a:schemeClr val="accent6">
              <a:lumMod val="60000"/>
              <a:lumOff val="4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ca-ES" sz="2000" dirty="0">
                <a:solidFill>
                  <a:schemeClr val="bg1"/>
                </a:solidFill>
              </a:rPr>
              <a:t>Un exemple de campanya de comunicació</a:t>
            </a:r>
          </a:p>
        </p:txBody>
      </p:sp>
    </p:spTree>
    <p:extLst>
      <p:ext uri="{BB962C8B-B14F-4D97-AF65-F5344CB8AC3E}">
        <p14:creationId xmlns:p14="http://schemas.microsoft.com/office/powerpoint/2010/main" val="9660345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 Grupo"/>
          <p:cNvGrpSpPr/>
          <p:nvPr/>
        </p:nvGrpSpPr>
        <p:grpSpPr>
          <a:xfrm>
            <a:off x="4067946" y="-27384"/>
            <a:ext cx="5076057" cy="6889571"/>
            <a:chOff x="3563888" y="-27384"/>
            <a:chExt cx="5580113" cy="6889571"/>
          </a:xfrm>
        </p:grpSpPr>
        <p:pic>
          <p:nvPicPr>
            <p:cNvPr id="10" name="Picture 6" descr="C:\Users\grups\Desktop\Nueva carpeta (2)\20170304_11355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598" t="14110" r="8443" b="4702"/>
            <a:stretch/>
          </p:blipFill>
          <p:spPr bwMode="auto">
            <a:xfrm>
              <a:off x="3563888" y="3546310"/>
              <a:ext cx="5580113" cy="331587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Associació Hàbitats\Comunicació\Fotos\Fotos 2018\Maig\LCUE LLiçà d'Avall\IMG_250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9787" r="6057"/>
            <a:stretch/>
          </p:blipFill>
          <p:spPr bwMode="auto">
            <a:xfrm>
              <a:off x="3563888" y="-27384"/>
              <a:ext cx="5580112" cy="3573084"/>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1 Rectángulo"/>
          <p:cNvSpPr/>
          <p:nvPr/>
        </p:nvSpPr>
        <p:spPr>
          <a:xfrm>
            <a:off x="3203848" y="2132866"/>
            <a:ext cx="2232248" cy="4392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5" name="4 Rectángulo"/>
          <p:cNvSpPr/>
          <p:nvPr/>
        </p:nvSpPr>
        <p:spPr>
          <a:xfrm>
            <a:off x="0" y="-27384"/>
            <a:ext cx="9144000" cy="504056"/>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a-ES" sz="2000" b="1" dirty="0">
              <a:solidFill>
                <a:schemeClr val="bg1"/>
              </a:solidFill>
              <a:latin typeface="Century Gothic" pitchFamily="34" charset="0"/>
            </a:endParaRPr>
          </a:p>
        </p:txBody>
      </p:sp>
      <p:sp>
        <p:nvSpPr>
          <p:cNvPr id="9" name="8 Rectángulo"/>
          <p:cNvSpPr/>
          <p:nvPr/>
        </p:nvSpPr>
        <p:spPr>
          <a:xfrm>
            <a:off x="182343" y="5205489"/>
            <a:ext cx="5181748" cy="784830"/>
          </a:xfrm>
          <a:prstGeom prst="rect">
            <a:avLst/>
          </a:prstGeom>
        </p:spPr>
        <p:txBody>
          <a:bodyPr wrap="square">
            <a:spAutoFit/>
          </a:bodyPr>
          <a:lstStyle/>
          <a:p>
            <a:pPr>
              <a:lnSpc>
                <a:spcPct val="125000"/>
              </a:lnSpc>
            </a:pPr>
            <a:r>
              <a:rPr lang="ca-ES" dirty="0">
                <a:solidFill>
                  <a:schemeClr val="bg1">
                    <a:lumMod val="50000"/>
                  </a:schemeClr>
                </a:solidFill>
              </a:rPr>
              <a:t>Recordeu que per algunes accions cal demanar permisos i avisar a l’ajuntament del municipi. </a:t>
            </a:r>
          </a:p>
        </p:txBody>
      </p:sp>
      <p:sp>
        <p:nvSpPr>
          <p:cNvPr id="8" name="7 Rectángulo"/>
          <p:cNvSpPr/>
          <p:nvPr/>
        </p:nvSpPr>
        <p:spPr>
          <a:xfrm>
            <a:off x="196561" y="2636919"/>
            <a:ext cx="5256584" cy="2516073"/>
          </a:xfrm>
          <a:prstGeom prst="rect">
            <a:avLst/>
          </a:prstGeom>
        </p:spPr>
        <p:txBody>
          <a:bodyPr wrap="square">
            <a:spAutoFit/>
          </a:bodyPr>
          <a:lstStyle/>
          <a:p>
            <a:pPr>
              <a:lnSpc>
                <a:spcPct val="125000"/>
              </a:lnSpc>
            </a:pPr>
            <a:r>
              <a:rPr lang="ca-ES" dirty="0">
                <a:solidFill>
                  <a:schemeClr val="bg1">
                    <a:lumMod val="50000"/>
                  </a:schemeClr>
                </a:solidFill>
              </a:rPr>
              <a:t>Podeu organitzar una activitat de conservació o millora del riu:</a:t>
            </a:r>
          </a:p>
          <a:p>
            <a:pPr>
              <a:lnSpc>
                <a:spcPct val="125000"/>
              </a:lnSpc>
            </a:pPr>
            <a:endParaRPr lang="ca-ES" dirty="0">
              <a:solidFill>
                <a:schemeClr val="bg1">
                  <a:lumMod val="50000"/>
                </a:schemeClr>
              </a:solidFill>
            </a:endParaRPr>
          </a:p>
          <a:p>
            <a:pPr marL="285744" indent="-285744">
              <a:lnSpc>
                <a:spcPct val="125000"/>
              </a:lnSpc>
              <a:buFont typeface="Arial" panose="020B0604020202020204" pitchFamily="34" charset="0"/>
              <a:buChar char="•"/>
            </a:pPr>
            <a:r>
              <a:rPr lang="ca-ES" dirty="0">
                <a:solidFill>
                  <a:schemeClr val="bg1">
                    <a:lumMod val="50000"/>
                  </a:schemeClr>
                </a:solidFill>
              </a:rPr>
              <a:t>Extracció de flora invasora</a:t>
            </a:r>
          </a:p>
          <a:p>
            <a:pPr marL="285744" indent="-285744">
              <a:lnSpc>
                <a:spcPct val="125000"/>
              </a:lnSpc>
              <a:buFont typeface="Arial" panose="020B0604020202020204" pitchFamily="34" charset="0"/>
              <a:buChar char="•"/>
            </a:pPr>
            <a:r>
              <a:rPr lang="ca-ES" dirty="0">
                <a:solidFill>
                  <a:schemeClr val="bg1">
                    <a:lumMod val="50000"/>
                  </a:schemeClr>
                </a:solidFill>
              </a:rPr>
              <a:t>Neteja de deixalles</a:t>
            </a:r>
          </a:p>
          <a:p>
            <a:pPr marL="285744" indent="-285744">
              <a:lnSpc>
                <a:spcPct val="125000"/>
              </a:lnSpc>
              <a:buFont typeface="Arial" panose="020B0604020202020204" pitchFamily="34" charset="0"/>
              <a:buChar char="•"/>
            </a:pPr>
            <a:r>
              <a:rPr lang="ca-ES" dirty="0">
                <a:solidFill>
                  <a:schemeClr val="bg1">
                    <a:lumMod val="50000"/>
                  </a:schemeClr>
                </a:solidFill>
              </a:rPr>
              <a:t>Plantació de vegetació de ribera</a:t>
            </a:r>
          </a:p>
          <a:p>
            <a:pPr marL="285744" indent="-285744">
              <a:lnSpc>
                <a:spcPct val="125000"/>
              </a:lnSpc>
              <a:buFont typeface="Arial" panose="020B0604020202020204" pitchFamily="34" charset="0"/>
              <a:buChar char="•"/>
            </a:pPr>
            <a:r>
              <a:rPr lang="ca-ES" dirty="0">
                <a:solidFill>
                  <a:schemeClr val="bg1">
                    <a:lumMod val="50000"/>
                  </a:schemeClr>
                </a:solidFill>
              </a:rPr>
              <a:t>Construcció de refugis de fauna</a:t>
            </a:r>
          </a:p>
        </p:txBody>
      </p:sp>
      <p:pic>
        <p:nvPicPr>
          <p:cNvPr id="12" name="Picture 19" descr="logo-hor-pr-ah"/>
          <p:cNvPicPr>
            <a:picLocks noChangeAspect="1" noChangeArrowheads="1"/>
          </p:cNvPicPr>
          <p:nvPr/>
        </p:nvPicPr>
        <p:blipFill>
          <a:blip r:embed="rId5" cstate="print"/>
          <a:srcRect/>
          <a:stretch>
            <a:fillRect/>
          </a:stretch>
        </p:blipFill>
        <p:spPr bwMode="auto">
          <a:xfrm>
            <a:off x="8202363" y="6472434"/>
            <a:ext cx="857729" cy="282999"/>
          </a:xfrm>
          <a:prstGeom prst="rect">
            <a:avLst/>
          </a:prstGeom>
          <a:noFill/>
          <a:ln w="9525">
            <a:noFill/>
            <a:miter lim="800000"/>
            <a:headEnd/>
            <a:tailEnd/>
          </a:ln>
        </p:spPr>
      </p:pic>
      <p:sp>
        <p:nvSpPr>
          <p:cNvPr id="13" name="10 CuadroTexto">
            <a:extLst>
              <a:ext uri="{FF2B5EF4-FFF2-40B4-BE49-F238E27FC236}">
                <a16:creationId xmlns:a16="http://schemas.microsoft.com/office/drawing/2014/main" id="{220BC57D-7792-42C4-BF36-B1A0F9C98E3A}"/>
              </a:ext>
            </a:extLst>
          </p:cNvPr>
          <p:cNvSpPr txBox="1"/>
          <p:nvPr/>
        </p:nvSpPr>
        <p:spPr>
          <a:xfrm>
            <a:off x="278238" y="37870"/>
            <a:ext cx="3717703" cy="369332"/>
          </a:xfrm>
          <a:prstGeom prst="rect">
            <a:avLst/>
          </a:prstGeom>
          <a:noFill/>
        </p:spPr>
        <p:txBody>
          <a:bodyPr wrap="square" rtlCol="0">
            <a:spAutoFit/>
          </a:bodyPr>
          <a:lstStyle/>
          <a:p>
            <a:r>
              <a:rPr lang="ca-ES" dirty="0">
                <a:solidFill>
                  <a:schemeClr val="bg1"/>
                </a:solidFill>
              </a:rPr>
              <a:t>Fem un pas més? Idees i accions </a:t>
            </a:r>
          </a:p>
        </p:txBody>
      </p:sp>
      <p:pic>
        <p:nvPicPr>
          <p:cNvPr id="14" name="Imagen 7">
            <a:extLst>
              <a:ext uri="{FF2B5EF4-FFF2-40B4-BE49-F238E27FC236}">
                <a16:creationId xmlns:a16="http://schemas.microsoft.com/office/drawing/2014/main" id="{BCDE1D5E-7E03-461C-8F80-A5478EA6FD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flipH="1" flipV="1">
            <a:off x="7380254" y="55086"/>
            <a:ext cx="1584239" cy="231137"/>
          </a:xfrm>
          <a:prstGeom prst="rect">
            <a:avLst/>
          </a:prstGeom>
        </p:spPr>
      </p:pic>
      <p:sp>
        <p:nvSpPr>
          <p:cNvPr id="15" name="5 Redondear rectángulo de esquina diagonal">
            <a:extLst>
              <a:ext uri="{FF2B5EF4-FFF2-40B4-BE49-F238E27FC236}">
                <a16:creationId xmlns:a16="http://schemas.microsoft.com/office/drawing/2014/main" id="{A18EC667-A8DC-492E-BF22-09FC562A3E2B}"/>
              </a:ext>
            </a:extLst>
          </p:cNvPr>
          <p:cNvSpPr/>
          <p:nvPr/>
        </p:nvSpPr>
        <p:spPr>
          <a:xfrm>
            <a:off x="270918" y="807767"/>
            <a:ext cx="3662059" cy="576064"/>
          </a:xfrm>
          <a:prstGeom prst="round2DiagRect">
            <a:avLst/>
          </a:prstGeom>
          <a:solidFill>
            <a:schemeClr val="accent3">
              <a:lumMod val="7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ca-ES" sz="2000" b="1" dirty="0">
                <a:solidFill>
                  <a:schemeClr val="bg1"/>
                </a:solidFill>
              </a:rPr>
              <a:t>CONSERVACIÓ I MILLORA</a:t>
            </a:r>
          </a:p>
        </p:txBody>
      </p:sp>
    </p:spTree>
    <p:extLst>
      <p:ext uri="{BB962C8B-B14F-4D97-AF65-F5344CB8AC3E}">
        <p14:creationId xmlns:p14="http://schemas.microsoft.com/office/powerpoint/2010/main" val="29090461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12 Grupo"/>
          <p:cNvGrpSpPr/>
          <p:nvPr/>
        </p:nvGrpSpPr>
        <p:grpSpPr>
          <a:xfrm>
            <a:off x="230838" y="1400602"/>
            <a:ext cx="635903" cy="334745"/>
            <a:chOff x="343293" y="4654949"/>
            <a:chExt cx="1750960" cy="1177635"/>
          </a:xfrm>
        </p:grpSpPr>
        <p:sp>
          <p:nvSpPr>
            <p:cNvPr id="14" name="13 Elipse"/>
            <p:cNvSpPr/>
            <p:nvPr/>
          </p:nvSpPr>
          <p:spPr>
            <a:xfrm>
              <a:off x="343293" y="4873827"/>
              <a:ext cx="1466556" cy="958757"/>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5" name="14 Elipse"/>
            <p:cNvSpPr/>
            <p:nvPr/>
          </p:nvSpPr>
          <p:spPr>
            <a:xfrm rot="21417755">
              <a:off x="1252964" y="4747064"/>
              <a:ext cx="841289" cy="526382"/>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6" name="15 Elipse"/>
            <p:cNvSpPr/>
            <p:nvPr/>
          </p:nvSpPr>
          <p:spPr>
            <a:xfrm rot="21417755">
              <a:off x="1109174" y="4654949"/>
              <a:ext cx="429443" cy="26272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grpSp>
      <p:sp>
        <p:nvSpPr>
          <p:cNvPr id="4" name="3 Rectángulo"/>
          <p:cNvSpPr/>
          <p:nvPr/>
        </p:nvSpPr>
        <p:spPr>
          <a:xfrm>
            <a:off x="0" y="-27384"/>
            <a:ext cx="9144000" cy="504056"/>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a-ES" sz="2000" b="1" dirty="0">
              <a:solidFill>
                <a:schemeClr val="bg1"/>
              </a:solidFill>
              <a:latin typeface="Century Gothic" pitchFamily="34" charset="0"/>
            </a:endParaRPr>
          </a:p>
        </p:txBody>
      </p:sp>
      <p:sp>
        <p:nvSpPr>
          <p:cNvPr id="6" name="5 CuadroTexto"/>
          <p:cNvSpPr txBox="1"/>
          <p:nvPr/>
        </p:nvSpPr>
        <p:spPr>
          <a:xfrm>
            <a:off x="359378" y="1419328"/>
            <a:ext cx="7956884" cy="1131079"/>
          </a:xfrm>
          <a:prstGeom prst="rect">
            <a:avLst/>
          </a:prstGeom>
          <a:noFill/>
        </p:spPr>
        <p:txBody>
          <a:bodyPr wrap="square" rtlCol="0">
            <a:spAutoFit/>
          </a:bodyPr>
          <a:lstStyle/>
          <a:p>
            <a:pPr>
              <a:lnSpc>
                <a:spcPct val="125000"/>
              </a:lnSpc>
            </a:pPr>
            <a:r>
              <a:rPr lang="ca-ES" dirty="0">
                <a:solidFill>
                  <a:schemeClr val="bg1">
                    <a:lumMod val="50000"/>
                  </a:schemeClr>
                </a:solidFill>
              </a:rPr>
              <a:t>1. Trieu quin tema us interessa treballar en funció del que heu descobert del vostre riu i penseu quina acció de millora podríeu fer i si us cal fer alguna aliança amb agents locals: l’AMPA del centre, l’Ajuntament, un grup excursionista...</a:t>
            </a:r>
          </a:p>
        </p:txBody>
      </p:sp>
      <p:sp>
        <p:nvSpPr>
          <p:cNvPr id="7" name="6 CuadroTexto"/>
          <p:cNvSpPr txBox="1"/>
          <p:nvPr/>
        </p:nvSpPr>
        <p:spPr>
          <a:xfrm>
            <a:off x="376517" y="2642492"/>
            <a:ext cx="8379603" cy="784830"/>
          </a:xfrm>
          <a:prstGeom prst="rect">
            <a:avLst/>
          </a:prstGeom>
          <a:noFill/>
        </p:spPr>
        <p:txBody>
          <a:bodyPr wrap="square" rtlCol="0">
            <a:spAutoFit/>
          </a:bodyPr>
          <a:lstStyle/>
          <a:p>
            <a:pPr>
              <a:lnSpc>
                <a:spcPct val="125000"/>
              </a:lnSpc>
            </a:pPr>
            <a:r>
              <a:rPr lang="ca-ES" dirty="0">
                <a:solidFill>
                  <a:schemeClr val="bg1">
                    <a:lumMod val="50000"/>
                  </a:schemeClr>
                </a:solidFill>
              </a:rPr>
              <a:t>Per organitzar una jornada de neteja del riu, per exemple, podeu unir-vos a campanyes que ja existeixen, com el </a:t>
            </a:r>
            <a:r>
              <a:rPr lang="ca-ES" dirty="0" err="1">
                <a:solidFill>
                  <a:schemeClr val="bg1">
                    <a:lumMod val="50000"/>
                  </a:schemeClr>
                </a:solidFill>
                <a:hlinkClick r:id="rId3"/>
              </a:rPr>
              <a:t>Let’s</a:t>
            </a:r>
            <a:r>
              <a:rPr lang="ca-ES" dirty="0">
                <a:solidFill>
                  <a:schemeClr val="bg1">
                    <a:lumMod val="50000"/>
                  </a:schemeClr>
                </a:solidFill>
                <a:hlinkClick r:id="rId3"/>
              </a:rPr>
              <a:t> </a:t>
            </a:r>
            <a:r>
              <a:rPr lang="ca-ES" dirty="0" err="1">
                <a:solidFill>
                  <a:schemeClr val="bg1">
                    <a:lumMod val="50000"/>
                  </a:schemeClr>
                </a:solidFill>
                <a:hlinkClick r:id="rId3"/>
              </a:rPr>
              <a:t>Clean</a:t>
            </a:r>
            <a:r>
              <a:rPr lang="ca-ES" dirty="0">
                <a:solidFill>
                  <a:schemeClr val="bg1">
                    <a:lumMod val="50000"/>
                  </a:schemeClr>
                </a:solidFill>
                <a:hlinkClick r:id="rId3"/>
              </a:rPr>
              <a:t> Up Europe</a:t>
            </a:r>
            <a:r>
              <a:rPr lang="ca-ES" dirty="0">
                <a:solidFill>
                  <a:schemeClr val="bg1">
                    <a:lumMod val="50000"/>
                  </a:schemeClr>
                </a:solidFill>
              </a:rPr>
              <a:t> i a la </a:t>
            </a:r>
            <a:r>
              <a:rPr lang="ca-ES" dirty="0" err="1">
                <a:solidFill>
                  <a:schemeClr val="bg1">
                    <a:lumMod val="50000"/>
                  </a:schemeClr>
                </a:solidFill>
                <a:hlinkClick r:id="rId4"/>
              </a:rPr>
              <a:t>Ultraclean</a:t>
            </a:r>
            <a:r>
              <a:rPr lang="ca-ES" dirty="0">
                <a:solidFill>
                  <a:schemeClr val="bg1">
                    <a:lumMod val="50000"/>
                  </a:schemeClr>
                </a:solidFill>
                <a:hlinkClick r:id="rId4"/>
              </a:rPr>
              <a:t> </a:t>
            </a:r>
            <a:r>
              <a:rPr lang="ca-ES" dirty="0" err="1">
                <a:solidFill>
                  <a:schemeClr val="bg1">
                    <a:lumMod val="50000"/>
                  </a:schemeClr>
                </a:solidFill>
                <a:hlinkClick r:id="rId4"/>
              </a:rPr>
              <a:t>Marathon</a:t>
            </a:r>
            <a:endParaRPr lang="ca-ES" dirty="0">
              <a:solidFill>
                <a:schemeClr val="bg1">
                  <a:lumMod val="50000"/>
                </a:schemeClr>
              </a:solidFill>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998" y="3628445"/>
            <a:ext cx="2638143" cy="1696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Rectángulo"/>
          <p:cNvSpPr/>
          <p:nvPr/>
        </p:nvSpPr>
        <p:spPr>
          <a:xfrm>
            <a:off x="955850" y="5366641"/>
            <a:ext cx="3247171" cy="369332"/>
          </a:xfrm>
          <a:prstGeom prst="rect">
            <a:avLst/>
          </a:prstGeom>
        </p:spPr>
        <p:txBody>
          <a:bodyPr wrap="none">
            <a:spAutoFit/>
          </a:bodyPr>
          <a:lstStyle/>
          <a:p>
            <a:r>
              <a:rPr lang="ca-ES" dirty="0">
                <a:hlinkClick r:id="rId6"/>
              </a:rPr>
              <a:t>https://youtu.be/oy3hMDetc0Q</a:t>
            </a:r>
            <a:r>
              <a:rPr lang="ca-ES" dirty="0"/>
              <a:t> </a:t>
            </a:r>
          </a:p>
        </p:txBody>
      </p:sp>
      <p:pic>
        <p:nvPicPr>
          <p:cNvPr id="4100" name="Picture 4" descr="Resultat d'imatges de lets clean up europ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9598" y="3899906"/>
            <a:ext cx="3359667" cy="1433833"/>
          </a:xfrm>
          <a:prstGeom prst="rect">
            <a:avLst/>
          </a:prstGeom>
          <a:noFill/>
          <a:extLst>
            <a:ext uri="{909E8E84-426E-40DD-AFC4-6F175D3DCCD1}">
              <a14:hiddenFill xmlns:a14="http://schemas.microsoft.com/office/drawing/2010/main">
                <a:solidFill>
                  <a:srgbClr val="FFFFFF"/>
                </a:solidFill>
              </a14:hiddenFill>
            </a:ext>
          </a:extLst>
        </p:spPr>
      </p:pic>
      <p:sp>
        <p:nvSpPr>
          <p:cNvPr id="10" name="9 Rectángulo"/>
          <p:cNvSpPr/>
          <p:nvPr/>
        </p:nvSpPr>
        <p:spPr>
          <a:xfrm>
            <a:off x="5108231" y="5356636"/>
            <a:ext cx="3136180" cy="369332"/>
          </a:xfrm>
          <a:prstGeom prst="rect">
            <a:avLst/>
          </a:prstGeom>
        </p:spPr>
        <p:txBody>
          <a:bodyPr wrap="none">
            <a:spAutoFit/>
          </a:bodyPr>
          <a:lstStyle/>
          <a:p>
            <a:r>
              <a:rPr lang="ca-ES" dirty="0">
                <a:hlinkClick r:id="rId8"/>
              </a:rPr>
              <a:t>https://youtu.be/88jUE42akOc</a:t>
            </a:r>
            <a:r>
              <a:rPr lang="ca-ES" dirty="0"/>
              <a:t> </a:t>
            </a:r>
          </a:p>
        </p:txBody>
      </p:sp>
      <p:pic>
        <p:nvPicPr>
          <p:cNvPr id="17" name="Picture 19" descr="logo-hor-pr-ah"/>
          <p:cNvPicPr>
            <a:picLocks noChangeAspect="1" noChangeArrowheads="1"/>
          </p:cNvPicPr>
          <p:nvPr/>
        </p:nvPicPr>
        <p:blipFill>
          <a:blip r:embed="rId9" cstate="print"/>
          <a:srcRect/>
          <a:stretch>
            <a:fillRect/>
          </a:stretch>
        </p:blipFill>
        <p:spPr bwMode="auto">
          <a:xfrm>
            <a:off x="8202363" y="6472434"/>
            <a:ext cx="857729" cy="282999"/>
          </a:xfrm>
          <a:prstGeom prst="rect">
            <a:avLst/>
          </a:prstGeom>
          <a:noFill/>
          <a:ln w="9525">
            <a:noFill/>
            <a:miter lim="800000"/>
            <a:headEnd/>
            <a:tailEnd/>
          </a:ln>
        </p:spPr>
      </p:pic>
      <p:sp>
        <p:nvSpPr>
          <p:cNvPr id="18" name="5 Redondear rectángulo de esquina diagonal">
            <a:extLst>
              <a:ext uri="{FF2B5EF4-FFF2-40B4-BE49-F238E27FC236}">
                <a16:creationId xmlns:a16="http://schemas.microsoft.com/office/drawing/2014/main" id="{99060FB1-2343-4B01-B2C0-64DC28375913}"/>
              </a:ext>
            </a:extLst>
          </p:cNvPr>
          <p:cNvSpPr/>
          <p:nvPr/>
        </p:nvSpPr>
        <p:spPr>
          <a:xfrm>
            <a:off x="359384" y="607096"/>
            <a:ext cx="4688887" cy="576064"/>
          </a:xfrm>
          <a:prstGeom prst="round2DiagRect">
            <a:avLst/>
          </a:prstGeom>
          <a:solidFill>
            <a:schemeClr val="accent3">
              <a:lumMod val="60000"/>
              <a:lumOff val="4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ca-ES" sz="2000" dirty="0">
                <a:solidFill>
                  <a:schemeClr val="bg1"/>
                </a:solidFill>
              </a:rPr>
              <a:t>Un exemple de conservació i millora</a:t>
            </a:r>
          </a:p>
        </p:txBody>
      </p:sp>
      <p:sp>
        <p:nvSpPr>
          <p:cNvPr id="19" name="10 CuadroTexto">
            <a:extLst>
              <a:ext uri="{FF2B5EF4-FFF2-40B4-BE49-F238E27FC236}">
                <a16:creationId xmlns:a16="http://schemas.microsoft.com/office/drawing/2014/main" id="{CDCA1BEF-239E-40DD-8867-3F21D0C1BE02}"/>
              </a:ext>
            </a:extLst>
          </p:cNvPr>
          <p:cNvSpPr txBox="1"/>
          <p:nvPr/>
        </p:nvSpPr>
        <p:spPr>
          <a:xfrm>
            <a:off x="278238" y="37870"/>
            <a:ext cx="3717703" cy="369332"/>
          </a:xfrm>
          <a:prstGeom prst="rect">
            <a:avLst/>
          </a:prstGeom>
          <a:noFill/>
        </p:spPr>
        <p:txBody>
          <a:bodyPr wrap="square" rtlCol="0">
            <a:spAutoFit/>
          </a:bodyPr>
          <a:lstStyle/>
          <a:p>
            <a:r>
              <a:rPr lang="ca-ES" dirty="0">
                <a:solidFill>
                  <a:schemeClr val="bg1"/>
                </a:solidFill>
              </a:rPr>
              <a:t>Fem un pas més? Idees i accions </a:t>
            </a:r>
          </a:p>
        </p:txBody>
      </p:sp>
      <p:pic>
        <p:nvPicPr>
          <p:cNvPr id="20" name="Imagen 7">
            <a:extLst>
              <a:ext uri="{FF2B5EF4-FFF2-40B4-BE49-F238E27FC236}">
                <a16:creationId xmlns:a16="http://schemas.microsoft.com/office/drawing/2014/main" id="{9D4576B0-E8DD-4F61-BB3A-1BD1233A410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flipH="1" flipV="1">
            <a:off x="7410238" y="102587"/>
            <a:ext cx="1584239" cy="231137"/>
          </a:xfrm>
          <a:prstGeom prst="rect">
            <a:avLst/>
          </a:prstGeom>
        </p:spPr>
      </p:pic>
    </p:spTree>
    <p:extLst>
      <p:ext uri="{BB962C8B-B14F-4D97-AF65-F5344CB8AC3E}">
        <p14:creationId xmlns:p14="http://schemas.microsoft.com/office/powerpoint/2010/main" val="442306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18 Grupo"/>
          <p:cNvGrpSpPr/>
          <p:nvPr/>
        </p:nvGrpSpPr>
        <p:grpSpPr>
          <a:xfrm>
            <a:off x="229918" y="1234305"/>
            <a:ext cx="635903" cy="334745"/>
            <a:chOff x="343293" y="4654949"/>
            <a:chExt cx="1750960" cy="1177635"/>
          </a:xfrm>
        </p:grpSpPr>
        <p:sp>
          <p:nvSpPr>
            <p:cNvPr id="20" name="19 Elipse"/>
            <p:cNvSpPr/>
            <p:nvPr/>
          </p:nvSpPr>
          <p:spPr>
            <a:xfrm>
              <a:off x="343293" y="4873827"/>
              <a:ext cx="1466556" cy="958757"/>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1" name="20 Elipse"/>
            <p:cNvSpPr/>
            <p:nvPr/>
          </p:nvSpPr>
          <p:spPr>
            <a:xfrm rot="21417755">
              <a:off x="1252964" y="4747064"/>
              <a:ext cx="841289" cy="526382"/>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2" name="21 Elipse"/>
            <p:cNvSpPr/>
            <p:nvPr/>
          </p:nvSpPr>
          <p:spPr>
            <a:xfrm rot="21417755">
              <a:off x="1109174" y="4654949"/>
              <a:ext cx="429443" cy="26272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grpSp>
      <p:sp>
        <p:nvSpPr>
          <p:cNvPr id="5" name="4 CuadroTexto"/>
          <p:cNvSpPr txBox="1"/>
          <p:nvPr/>
        </p:nvSpPr>
        <p:spPr>
          <a:xfrm>
            <a:off x="3491880" y="28997"/>
            <a:ext cx="5646192" cy="400110"/>
          </a:xfrm>
          <a:prstGeom prst="rect">
            <a:avLst/>
          </a:prstGeom>
          <a:noFill/>
        </p:spPr>
        <p:txBody>
          <a:bodyPr wrap="square" rtlCol="0">
            <a:spAutoFit/>
          </a:bodyPr>
          <a:lstStyle/>
          <a:p>
            <a:pPr algn="r"/>
            <a:r>
              <a:rPr lang="ca-ES" sz="2000" b="1" dirty="0">
                <a:solidFill>
                  <a:schemeClr val="bg1"/>
                </a:solidFill>
              </a:rPr>
              <a:t>EXEMPLE D’ACCIÓ DE NETEJA</a:t>
            </a:r>
          </a:p>
        </p:txBody>
      </p:sp>
      <p:sp>
        <p:nvSpPr>
          <p:cNvPr id="7" name="6 CuadroTexto"/>
          <p:cNvSpPr txBox="1"/>
          <p:nvPr/>
        </p:nvSpPr>
        <p:spPr>
          <a:xfrm>
            <a:off x="3513832" y="101241"/>
            <a:ext cx="5646192" cy="400110"/>
          </a:xfrm>
          <a:prstGeom prst="rect">
            <a:avLst/>
          </a:prstGeom>
          <a:noFill/>
        </p:spPr>
        <p:txBody>
          <a:bodyPr wrap="square" rtlCol="0">
            <a:spAutoFit/>
          </a:bodyPr>
          <a:lstStyle/>
          <a:p>
            <a:pPr algn="r"/>
            <a:r>
              <a:rPr lang="ca-ES" sz="2000" b="1" dirty="0">
                <a:solidFill>
                  <a:schemeClr val="bg1"/>
                </a:solidFill>
              </a:rPr>
              <a:t>Idees d’accions II: Acció de neteja</a:t>
            </a:r>
          </a:p>
        </p:txBody>
      </p:sp>
      <p:sp>
        <p:nvSpPr>
          <p:cNvPr id="8" name="7 Rectángulo"/>
          <p:cNvSpPr/>
          <p:nvPr/>
        </p:nvSpPr>
        <p:spPr>
          <a:xfrm>
            <a:off x="0" y="-27384"/>
            <a:ext cx="9144000" cy="504056"/>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a-ES" sz="2000" b="1" dirty="0">
              <a:solidFill>
                <a:schemeClr val="bg1"/>
              </a:solidFill>
              <a:latin typeface="Century Gothic" pitchFamily="34" charset="0"/>
            </a:endParaRPr>
          </a:p>
        </p:txBody>
      </p:sp>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5672" y="880081"/>
            <a:ext cx="2006808" cy="2783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CuadroTexto"/>
          <p:cNvSpPr txBox="1"/>
          <p:nvPr/>
        </p:nvSpPr>
        <p:spPr>
          <a:xfrm>
            <a:off x="304262" y="1288908"/>
            <a:ext cx="6273615" cy="2895664"/>
          </a:xfrm>
          <a:prstGeom prst="rect">
            <a:avLst/>
          </a:prstGeom>
          <a:noFill/>
        </p:spPr>
        <p:txBody>
          <a:bodyPr wrap="square" rtlCol="0">
            <a:spAutoFit/>
          </a:bodyPr>
          <a:lstStyle/>
          <a:p>
            <a:pPr>
              <a:lnSpc>
                <a:spcPct val="114000"/>
              </a:lnSpc>
            </a:pPr>
            <a:r>
              <a:rPr lang="ca-ES" dirty="0">
                <a:solidFill>
                  <a:schemeClr val="bg1">
                    <a:lumMod val="50000"/>
                  </a:schemeClr>
                </a:solidFill>
              </a:rPr>
              <a:t>2. Concreteu els detalls sobre la vostra activitat</a:t>
            </a:r>
          </a:p>
          <a:p>
            <a:pPr marL="285744" indent="-285744">
              <a:lnSpc>
                <a:spcPct val="114000"/>
              </a:lnSpc>
              <a:buFontTx/>
              <a:buChar char="-"/>
            </a:pPr>
            <a:r>
              <a:rPr lang="ca-ES" dirty="0">
                <a:solidFill>
                  <a:schemeClr val="bg1">
                    <a:lumMod val="50000"/>
                  </a:schemeClr>
                </a:solidFill>
              </a:rPr>
              <a:t>Definiu l’objectiu que teniu amb l’activitat</a:t>
            </a:r>
          </a:p>
          <a:p>
            <a:pPr marL="285744" indent="-285744">
              <a:lnSpc>
                <a:spcPct val="114000"/>
              </a:lnSpc>
              <a:buFontTx/>
              <a:buChar char="-"/>
            </a:pPr>
            <a:r>
              <a:rPr lang="ca-ES" dirty="0">
                <a:solidFill>
                  <a:schemeClr val="bg1">
                    <a:lumMod val="50000"/>
                  </a:schemeClr>
                </a:solidFill>
              </a:rPr>
              <a:t>Penseu un títol engrescador</a:t>
            </a:r>
          </a:p>
          <a:p>
            <a:pPr marL="285744" indent="-285744">
              <a:lnSpc>
                <a:spcPct val="114000"/>
              </a:lnSpc>
              <a:buFontTx/>
              <a:buChar char="-"/>
            </a:pPr>
            <a:r>
              <a:rPr lang="ca-ES" dirty="0">
                <a:solidFill>
                  <a:schemeClr val="bg1">
                    <a:lumMod val="50000"/>
                  </a:schemeClr>
                </a:solidFill>
              </a:rPr>
              <a:t>Escolliu data i horari</a:t>
            </a:r>
          </a:p>
          <a:p>
            <a:pPr marL="285744" indent="-285744">
              <a:lnSpc>
                <a:spcPct val="114000"/>
              </a:lnSpc>
              <a:buFontTx/>
              <a:buChar char="-"/>
            </a:pPr>
            <a:r>
              <a:rPr lang="ca-ES" dirty="0">
                <a:solidFill>
                  <a:schemeClr val="bg1">
                    <a:lumMod val="50000"/>
                  </a:schemeClr>
                </a:solidFill>
              </a:rPr>
              <a:t>Penseu bé quin tipus de públic espereu tenir i quanta gent podeu assumir còmodament.</a:t>
            </a:r>
          </a:p>
          <a:p>
            <a:pPr marL="285744" indent="-285744">
              <a:lnSpc>
                <a:spcPct val="114000"/>
              </a:lnSpc>
              <a:buFontTx/>
              <a:buChar char="-"/>
            </a:pPr>
            <a:r>
              <a:rPr lang="ca-ES" dirty="0">
                <a:solidFill>
                  <a:schemeClr val="bg1">
                    <a:lumMod val="50000"/>
                  </a:schemeClr>
                </a:solidFill>
              </a:rPr>
              <a:t>Us cal algun material? Penseu com aconseguir-lo! </a:t>
            </a:r>
          </a:p>
          <a:p>
            <a:pPr marL="285744" indent="-285744">
              <a:lnSpc>
                <a:spcPct val="114000"/>
              </a:lnSpc>
              <a:buFontTx/>
              <a:buChar char="-"/>
            </a:pPr>
            <a:r>
              <a:rPr lang="ca-ES" dirty="0">
                <a:solidFill>
                  <a:schemeClr val="bg1">
                    <a:lumMod val="50000"/>
                  </a:schemeClr>
                </a:solidFill>
              </a:rPr>
              <a:t>Com dinamitzareu l’activitat i què explicareu als participants? </a:t>
            </a:r>
          </a:p>
          <a:p>
            <a:endParaRPr lang="ca-ES" dirty="0">
              <a:solidFill>
                <a:schemeClr val="bg1">
                  <a:lumMod val="50000"/>
                </a:schemeClr>
              </a:solidFill>
            </a:endParaRPr>
          </a:p>
        </p:txBody>
      </p:sp>
      <p:sp>
        <p:nvSpPr>
          <p:cNvPr id="14" name="13 CuadroTexto"/>
          <p:cNvSpPr txBox="1"/>
          <p:nvPr/>
        </p:nvSpPr>
        <p:spPr>
          <a:xfrm>
            <a:off x="323528" y="5873323"/>
            <a:ext cx="8568952" cy="1000915"/>
          </a:xfrm>
          <a:prstGeom prst="rect">
            <a:avLst/>
          </a:prstGeom>
          <a:noFill/>
        </p:spPr>
        <p:txBody>
          <a:bodyPr wrap="square" rtlCol="0">
            <a:spAutoFit/>
          </a:bodyPr>
          <a:lstStyle/>
          <a:p>
            <a:pPr>
              <a:lnSpc>
                <a:spcPct val="114000"/>
              </a:lnSpc>
            </a:pPr>
            <a:r>
              <a:rPr lang="ca-ES" dirty="0">
                <a:solidFill>
                  <a:schemeClr val="bg1">
                    <a:lumMod val="50000"/>
                  </a:schemeClr>
                </a:solidFill>
              </a:rPr>
              <a:t>Us recomanem començar l’activitat explicant el projecte en que esteu treballant i el que heu descobert en la inspecció del riu. Servirà de context per als participants.</a:t>
            </a:r>
          </a:p>
          <a:p>
            <a:endParaRPr lang="ca-ES" dirty="0">
              <a:solidFill>
                <a:schemeClr val="bg1">
                  <a:lumMod val="50000"/>
                </a:schemeClr>
              </a:solidFill>
            </a:endParaRPr>
          </a:p>
        </p:txBody>
      </p:sp>
      <p:pic>
        <p:nvPicPr>
          <p:cNvPr id="6147" name="Picture 3" descr="H:\Associació Hàbitats\Comunicació\Fotos\Fotos 2018\Maig\LCUE LLiçà d'Avall\IMG_25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2985" y="3913331"/>
            <a:ext cx="2601843" cy="195118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Associació Hàbitats\Comunicació\Fotos\Fotos 2018\Maig\LCUE LLiçà d'Avall\IMG_250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99087" y="3908638"/>
            <a:ext cx="2601840" cy="1951183"/>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H:\Associació Hàbitats\Comunicació\Fotos\Fotos 2018\Maig\LCUE LLiçà d'Avall\IMG_251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54106" y="3913321"/>
            <a:ext cx="2586108" cy="193938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9" descr="logo-hor-pr-ah"/>
          <p:cNvPicPr>
            <a:picLocks noChangeAspect="1" noChangeArrowheads="1"/>
          </p:cNvPicPr>
          <p:nvPr/>
        </p:nvPicPr>
        <p:blipFill>
          <a:blip r:embed="rId7" cstate="print"/>
          <a:srcRect/>
          <a:stretch>
            <a:fillRect/>
          </a:stretch>
        </p:blipFill>
        <p:spPr bwMode="auto">
          <a:xfrm>
            <a:off x="8202363" y="6472434"/>
            <a:ext cx="857729" cy="282999"/>
          </a:xfrm>
          <a:prstGeom prst="rect">
            <a:avLst/>
          </a:prstGeom>
          <a:noFill/>
          <a:ln w="9525">
            <a:noFill/>
            <a:miter lim="800000"/>
            <a:headEnd/>
            <a:tailEnd/>
          </a:ln>
        </p:spPr>
      </p:pic>
      <p:sp>
        <p:nvSpPr>
          <p:cNvPr id="17" name="5 Redondear rectángulo de esquina diagonal">
            <a:extLst>
              <a:ext uri="{FF2B5EF4-FFF2-40B4-BE49-F238E27FC236}">
                <a16:creationId xmlns:a16="http://schemas.microsoft.com/office/drawing/2014/main" id="{7709C773-3392-4F06-8750-2CF97D6E05A2}"/>
              </a:ext>
            </a:extLst>
          </p:cNvPr>
          <p:cNvSpPr/>
          <p:nvPr/>
        </p:nvSpPr>
        <p:spPr>
          <a:xfrm>
            <a:off x="359384" y="607096"/>
            <a:ext cx="4688887" cy="576064"/>
          </a:xfrm>
          <a:prstGeom prst="round2DiagRect">
            <a:avLst/>
          </a:prstGeom>
          <a:solidFill>
            <a:schemeClr val="accent3">
              <a:lumMod val="60000"/>
              <a:lumOff val="4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ca-ES" sz="2000" dirty="0">
                <a:solidFill>
                  <a:schemeClr val="bg1"/>
                </a:solidFill>
              </a:rPr>
              <a:t>Un exemple de conservació i millora</a:t>
            </a:r>
          </a:p>
        </p:txBody>
      </p:sp>
      <p:sp>
        <p:nvSpPr>
          <p:cNvPr id="18" name="10 CuadroTexto">
            <a:extLst>
              <a:ext uri="{FF2B5EF4-FFF2-40B4-BE49-F238E27FC236}">
                <a16:creationId xmlns:a16="http://schemas.microsoft.com/office/drawing/2014/main" id="{8B65218A-604E-4511-B69A-E6A8AB624B2A}"/>
              </a:ext>
            </a:extLst>
          </p:cNvPr>
          <p:cNvSpPr txBox="1"/>
          <p:nvPr/>
        </p:nvSpPr>
        <p:spPr>
          <a:xfrm>
            <a:off x="278238" y="37870"/>
            <a:ext cx="3717703" cy="369332"/>
          </a:xfrm>
          <a:prstGeom prst="rect">
            <a:avLst/>
          </a:prstGeom>
          <a:noFill/>
        </p:spPr>
        <p:txBody>
          <a:bodyPr wrap="square" rtlCol="0">
            <a:spAutoFit/>
          </a:bodyPr>
          <a:lstStyle/>
          <a:p>
            <a:r>
              <a:rPr lang="ca-ES" dirty="0">
                <a:solidFill>
                  <a:schemeClr val="bg1"/>
                </a:solidFill>
              </a:rPr>
              <a:t>Fem un pas més? Idees i accions </a:t>
            </a:r>
          </a:p>
        </p:txBody>
      </p:sp>
      <p:pic>
        <p:nvPicPr>
          <p:cNvPr id="23" name="Imagen 7">
            <a:extLst>
              <a:ext uri="{FF2B5EF4-FFF2-40B4-BE49-F238E27FC236}">
                <a16:creationId xmlns:a16="http://schemas.microsoft.com/office/drawing/2014/main" id="{2446AD8B-21A2-4413-9372-D935A32801A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flipH="1" flipV="1">
            <a:off x="7410238" y="102587"/>
            <a:ext cx="1584239" cy="231137"/>
          </a:xfrm>
          <a:prstGeom prst="rect">
            <a:avLst/>
          </a:prstGeom>
        </p:spPr>
      </p:pic>
    </p:spTree>
    <p:extLst>
      <p:ext uri="{BB962C8B-B14F-4D97-AF65-F5344CB8AC3E}">
        <p14:creationId xmlns:p14="http://schemas.microsoft.com/office/powerpoint/2010/main" val="36998957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61939" y="1135544"/>
            <a:ext cx="7622430" cy="5232202"/>
          </a:xfrm>
          <a:prstGeom prst="rect">
            <a:avLst/>
          </a:prstGeom>
        </p:spPr>
        <p:txBody>
          <a:bodyPr wrap="square">
            <a:spAutoFit/>
          </a:bodyPr>
          <a:lstStyle/>
          <a:p>
            <a:pPr fontAlgn="ctr"/>
            <a:r>
              <a:rPr lang="ca-ES" b="1" dirty="0">
                <a:solidFill>
                  <a:schemeClr val="accent5"/>
                </a:solidFill>
              </a:rPr>
              <a:t>Inspecció del riu</a:t>
            </a:r>
          </a:p>
          <a:p>
            <a:pPr fontAlgn="ctr"/>
            <a:r>
              <a:rPr lang="ca-ES" sz="1600" dirty="0">
                <a:solidFill>
                  <a:srgbClr val="45637A"/>
                </a:solidFill>
                <a:latin typeface="Calibri" panose="020F0502020204030204" pitchFamily="34" charset="0"/>
                <a:cs typeface="Calibri" panose="020F0502020204030204" pitchFamily="34" charset="0"/>
              </a:rPr>
              <a:t>Anàlisi dels resultats i conclusions. Retorn de les dades</a:t>
            </a:r>
          </a:p>
          <a:p>
            <a:pPr fontAlgn="ctr"/>
            <a:endParaRPr lang="ca-ES" sz="1000" dirty="0">
              <a:solidFill>
                <a:srgbClr val="45637A"/>
              </a:solidFill>
              <a:latin typeface="Futura Bk BT" panose="020B0502020204020303" pitchFamily="34" charset="0"/>
            </a:endParaRPr>
          </a:p>
          <a:p>
            <a:pPr fontAlgn="ctr"/>
            <a:r>
              <a:rPr lang="ca-ES" b="1" dirty="0">
                <a:solidFill>
                  <a:schemeClr val="accent5"/>
                </a:solidFill>
              </a:rPr>
              <a:t>Disseny de l’acció complementària</a:t>
            </a:r>
          </a:p>
          <a:p>
            <a:pPr fontAlgn="ctr"/>
            <a:r>
              <a:rPr lang="ca-ES" sz="1600" dirty="0">
                <a:solidFill>
                  <a:srgbClr val="45637A"/>
                </a:solidFill>
                <a:latin typeface="Calibri" panose="020F0502020204030204" pitchFamily="34" charset="0"/>
                <a:cs typeface="Calibri" panose="020F0502020204030204" pitchFamily="34" charset="0"/>
              </a:rPr>
              <a:t>Quin tema ens interessa, què hi podem fer i com ens organitzarem</a:t>
            </a:r>
            <a:r>
              <a:rPr lang="ca-ES" sz="1200" dirty="0">
                <a:solidFill>
                  <a:srgbClr val="45637A"/>
                </a:solidFill>
                <a:latin typeface="Futura Bk BT" panose="020B0502020204020303" pitchFamily="34" charset="0"/>
              </a:rPr>
              <a:t>.</a:t>
            </a:r>
          </a:p>
          <a:p>
            <a:pPr fontAlgn="ctr"/>
            <a:endParaRPr lang="ca-ES" sz="1000" dirty="0">
              <a:solidFill>
                <a:srgbClr val="45637A"/>
              </a:solidFill>
              <a:latin typeface="Futura Bk BT" panose="020B0502020204020303" pitchFamily="34" charset="0"/>
            </a:endParaRPr>
          </a:p>
          <a:p>
            <a:pPr fontAlgn="ctr"/>
            <a:r>
              <a:rPr lang="ca-ES" b="1" dirty="0">
                <a:solidFill>
                  <a:schemeClr val="accent5"/>
                </a:solidFill>
              </a:rPr>
              <a:t>Contacte amb els agents implicats</a:t>
            </a:r>
          </a:p>
          <a:p>
            <a:pPr fontAlgn="ctr"/>
            <a:r>
              <a:rPr lang="ca-ES" sz="1600" dirty="0">
                <a:solidFill>
                  <a:srgbClr val="45637A"/>
                </a:solidFill>
                <a:latin typeface="Calibri" panose="020F0502020204030204" pitchFamily="34" charset="0"/>
                <a:cs typeface="Calibri" panose="020F0502020204030204" pitchFamily="34" charset="0"/>
              </a:rPr>
              <a:t>Valoreu si per dur a terme les accions planificades cal contactar amb l’ajuntament, propietaris privats, agents rurals, la resta d’alumnes de l’escola, associacions locals etc... </a:t>
            </a:r>
          </a:p>
          <a:p>
            <a:pPr fontAlgn="ctr"/>
            <a:endParaRPr lang="ca-ES" sz="1000" b="1" dirty="0">
              <a:solidFill>
                <a:srgbClr val="73B5E0"/>
              </a:solidFill>
              <a:latin typeface="Futura Bk BT" panose="020B0502020204020303" pitchFamily="34" charset="0"/>
            </a:endParaRPr>
          </a:p>
          <a:p>
            <a:pPr fontAlgn="ctr"/>
            <a:r>
              <a:rPr lang="ca-ES" b="1" dirty="0">
                <a:solidFill>
                  <a:schemeClr val="accent5"/>
                </a:solidFill>
              </a:rPr>
              <a:t>Sol·licitud de permisos</a:t>
            </a:r>
          </a:p>
          <a:p>
            <a:pPr fontAlgn="ctr"/>
            <a:r>
              <a:rPr lang="ca-ES" sz="1600" dirty="0">
                <a:solidFill>
                  <a:srgbClr val="45637A"/>
                </a:solidFill>
                <a:latin typeface="Calibri" panose="020F0502020204030204" pitchFamily="34" charset="0"/>
                <a:cs typeface="Calibri" panose="020F0502020204030204" pitchFamily="34" charset="0"/>
              </a:rPr>
              <a:t>Segons quines activitats fem al riu caldrà demanar permís a les institucions corresponents. ACA, Ajuntament, Diputació...</a:t>
            </a:r>
          </a:p>
          <a:p>
            <a:pPr fontAlgn="ctr"/>
            <a:endParaRPr lang="ca-ES" sz="1000" dirty="0">
              <a:solidFill>
                <a:srgbClr val="45637A"/>
              </a:solidFill>
              <a:latin typeface="Futura Bk BT" panose="020B0502020204020303" pitchFamily="34" charset="0"/>
            </a:endParaRPr>
          </a:p>
          <a:p>
            <a:pPr fontAlgn="ctr"/>
            <a:r>
              <a:rPr lang="ca-ES" b="1" dirty="0">
                <a:solidFill>
                  <a:schemeClr val="accent5"/>
                </a:solidFill>
              </a:rPr>
              <a:t>Preparació  i execució de l’activitat</a:t>
            </a:r>
          </a:p>
          <a:p>
            <a:pPr fontAlgn="ctr"/>
            <a:r>
              <a:rPr lang="ca-ES" sz="1600" dirty="0">
                <a:solidFill>
                  <a:srgbClr val="45637A"/>
                </a:solidFill>
                <a:latin typeface="Calibri" panose="020F0502020204030204" pitchFamily="34" charset="0"/>
                <a:cs typeface="Calibri" panose="020F0502020204030204" pitchFamily="34" charset="0"/>
              </a:rPr>
              <a:t>Planifiqueu les accions o campanyes que fareu: dies, punts de trobada, horaris i materials que fareu servir.</a:t>
            </a:r>
          </a:p>
          <a:p>
            <a:pPr fontAlgn="ctr"/>
            <a:endParaRPr lang="ca-ES" sz="1000" dirty="0">
              <a:solidFill>
                <a:srgbClr val="45637A"/>
              </a:solidFill>
              <a:latin typeface="Futura Bk BT" panose="020B0502020204020303" pitchFamily="34" charset="0"/>
            </a:endParaRPr>
          </a:p>
          <a:p>
            <a:pPr fontAlgn="ctr"/>
            <a:r>
              <a:rPr lang="ca-ES" b="1" dirty="0">
                <a:solidFill>
                  <a:schemeClr val="accent5"/>
                </a:solidFill>
              </a:rPr>
              <a:t>Difusió de l’activitat i dels seus resultats</a:t>
            </a:r>
          </a:p>
          <a:p>
            <a:pPr fontAlgn="ctr"/>
            <a:r>
              <a:rPr lang="ca-ES" sz="1600" dirty="0">
                <a:solidFill>
                  <a:srgbClr val="45637A"/>
                </a:solidFill>
                <a:latin typeface="Calibri" panose="020F0502020204030204" pitchFamily="34" charset="0"/>
                <a:cs typeface="Calibri" panose="020F0502020204030204" pitchFamily="34" charset="0"/>
              </a:rPr>
              <a:t>Assegureu-vos de fer una bona difusió abans de l’activitat si necessiteu la participació d’altres persones. Després de l’activitat procureu difondre’n els resultats. Una bona comunicació augmenta l’impacte de les accions!</a:t>
            </a:r>
          </a:p>
        </p:txBody>
      </p:sp>
      <p:pic>
        <p:nvPicPr>
          <p:cNvPr id="2050" name="Picture 2" descr="Resultado de imagen de lupa"/>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89941" l="1183" r="89941">
                        <a14:foregroundMark x1="18343" y1="10355" x2="21893" y2="8580"/>
                        <a14:foregroundMark x1="21893" y1="6805" x2="54142" y2="5917"/>
                        <a14:foregroundMark x1="59172" y1="22485" x2="59172" y2="22485"/>
                        <a14:foregroundMark x1="41124" y1="36391" x2="8876" y2="39941"/>
                      </a14:backgroundRemoval>
                    </a14:imgEffect>
                  </a14:imgLayer>
                </a14:imgProps>
              </a:ext>
              <a:ext uri="{28A0092B-C50C-407E-A947-70E740481C1C}">
                <a14:useLocalDpi xmlns:a14="http://schemas.microsoft.com/office/drawing/2010/main" val="0"/>
              </a:ext>
            </a:extLst>
          </a:blip>
          <a:srcRect/>
          <a:stretch>
            <a:fillRect/>
          </a:stretch>
        </p:blipFill>
        <p:spPr bwMode="auto">
          <a:xfrm rot="359384">
            <a:off x="4789379" y="998109"/>
            <a:ext cx="771316" cy="77131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esultado de imagen de ide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4969" y="1375839"/>
            <a:ext cx="886632" cy="104747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n relacionada"/>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000"/>
                    </a14:imgEffect>
                    <a14:imgEffect>
                      <a14:brightnessContrast bright="-6000"/>
                    </a14:imgEffect>
                  </a14:imgLayer>
                </a14:imgProps>
              </a:ext>
              <a:ext uri="{28A0092B-C50C-407E-A947-70E740481C1C}">
                <a14:useLocalDpi xmlns:a14="http://schemas.microsoft.com/office/drawing/2010/main" val="0"/>
              </a:ext>
            </a:extLst>
          </a:blip>
          <a:srcRect/>
          <a:stretch>
            <a:fillRect/>
          </a:stretch>
        </p:blipFill>
        <p:spPr bwMode="auto">
          <a:xfrm rot="1221375">
            <a:off x="7616073" y="2511776"/>
            <a:ext cx="957984" cy="821819"/>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4" descr="Resultado de imagen de checklist"/>
          <p:cNvSpPr>
            <a:spLocks noChangeAspect="1" noChangeArrowheads="1"/>
          </p:cNvSpPr>
          <p:nvPr/>
        </p:nvSpPr>
        <p:spPr bwMode="auto">
          <a:xfrm>
            <a:off x="155578" y="-2376488"/>
            <a:ext cx="3981451" cy="49625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sp>
        <p:nvSpPr>
          <p:cNvPr id="8" name="AutoShape 16" descr="Resultado de imagen de checklist"/>
          <p:cNvSpPr>
            <a:spLocks noChangeAspect="1" noChangeArrowheads="1"/>
          </p:cNvSpPr>
          <p:nvPr/>
        </p:nvSpPr>
        <p:spPr bwMode="auto">
          <a:xfrm>
            <a:off x="307978" y="-2274249"/>
            <a:ext cx="3981451" cy="49625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pic>
        <p:nvPicPr>
          <p:cNvPr id="2066" name="Picture 18" descr="Imagen relacionad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177026">
            <a:off x="7923137" y="3645190"/>
            <a:ext cx="674881" cy="674881"/>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Resultado de imagen de calendario icon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82004" y="4632191"/>
            <a:ext cx="782481" cy="782482"/>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Resultado de imagen de megaf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80027" y="5572276"/>
            <a:ext cx="822330" cy="806153"/>
          </a:xfrm>
          <a:prstGeom prst="rect">
            <a:avLst/>
          </a:prstGeom>
          <a:noFill/>
          <a:extLst>
            <a:ext uri="{909E8E84-426E-40DD-AFC4-6F175D3DCCD1}">
              <a14:hiddenFill xmlns:a14="http://schemas.microsoft.com/office/drawing/2010/main">
                <a:solidFill>
                  <a:srgbClr val="FFFFFF"/>
                </a:solidFill>
              </a14:hiddenFill>
            </a:ext>
          </a:extLst>
        </p:spPr>
      </p:pic>
      <p:sp>
        <p:nvSpPr>
          <p:cNvPr id="13" name="12 Rectángulo"/>
          <p:cNvSpPr/>
          <p:nvPr/>
        </p:nvSpPr>
        <p:spPr>
          <a:xfrm>
            <a:off x="0" y="-27384"/>
            <a:ext cx="9144000" cy="504056"/>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a-ES" sz="2000" b="1" dirty="0">
              <a:solidFill>
                <a:schemeClr val="bg1"/>
              </a:solidFill>
              <a:latin typeface="Century Gothic" pitchFamily="34" charset="0"/>
            </a:endParaRPr>
          </a:p>
        </p:txBody>
      </p:sp>
      <p:pic>
        <p:nvPicPr>
          <p:cNvPr id="15" name="Picture 19" descr="logo-hor-pr-ah"/>
          <p:cNvPicPr>
            <a:picLocks noChangeAspect="1" noChangeArrowheads="1"/>
          </p:cNvPicPr>
          <p:nvPr/>
        </p:nvPicPr>
        <p:blipFill>
          <a:blip r:embed="rId11" cstate="print"/>
          <a:srcRect/>
          <a:stretch>
            <a:fillRect/>
          </a:stretch>
        </p:blipFill>
        <p:spPr bwMode="auto">
          <a:xfrm>
            <a:off x="8202363" y="6472434"/>
            <a:ext cx="857729" cy="282999"/>
          </a:xfrm>
          <a:prstGeom prst="rect">
            <a:avLst/>
          </a:prstGeom>
          <a:noFill/>
          <a:ln w="9525">
            <a:noFill/>
            <a:miter lim="800000"/>
            <a:headEnd/>
            <a:tailEnd/>
          </a:ln>
        </p:spPr>
      </p:pic>
      <p:sp>
        <p:nvSpPr>
          <p:cNvPr id="16" name="10 CuadroTexto">
            <a:extLst>
              <a:ext uri="{FF2B5EF4-FFF2-40B4-BE49-F238E27FC236}">
                <a16:creationId xmlns:a16="http://schemas.microsoft.com/office/drawing/2014/main" id="{F956CD3C-4290-45B6-86B8-D16588169DEC}"/>
              </a:ext>
            </a:extLst>
          </p:cNvPr>
          <p:cNvSpPr txBox="1"/>
          <p:nvPr/>
        </p:nvSpPr>
        <p:spPr>
          <a:xfrm>
            <a:off x="278238" y="37870"/>
            <a:ext cx="3717703" cy="369332"/>
          </a:xfrm>
          <a:prstGeom prst="rect">
            <a:avLst/>
          </a:prstGeom>
          <a:noFill/>
        </p:spPr>
        <p:txBody>
          <a:bodyPr wrap="square" rtlCol="0">
            <a:spAutoFit/>
          </a:bodyPr>
          <a:lstStyle/>
          <a:p>
            <a:r>
              <a:rPr lang="ca-ES" dirty="0">
                <a:solidFill>
                  <a:schemeClr val="bg1"/>
                </a:solidFill>
              </a:rPr>
              <a:t>Fem un pas més? Idees i accions </a:t>
            </a:r>
          </a:p>
        </p:txBody>
      </p:sp>
      <p:pic>
        <p:nvPicPr>
          <p:cNvPr id="17" name="Imagen 7">
            <a:extLst>
              <a:ext uri="{FF2B5EF4-FFF2-40B4-BE49-F238E27FC236}">
                <a16:creationId xmlns:a16="http://schemas.microsoft.com/office/drawing/2014/main" id="{A4F96277-2415-4C77-BD0E-00AE7F0921E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flipH="1" flipV="1">
            <a:off x="7410238" y="102587"/>
            <a:ext cx="1584239" cy="231137"/>
          </a:xfrm>
          <a:prstGeom prst="rect">
            <a:avLst/>
          </a:prstGeom>
        </p:spPr>
      </p:pic>
      <p:sp>
        <p:nvSpPr>
          <p:cNvPr id="18" name="5 Redondear rectángulo de esquina diagonal">
            <a:extLst>
              <a:ext uri="{FF2B5EF4-FFF2-40B4-BE49-F238E27FC236}">
                <a16:creationId xmlns:a16="http://schemas.microsoft.com/office/drawing/2014/main" id="{889C2700-EB34-4441-9FD2-BB22DF2F6E40}"/>
              </a:ext>
            </a:extLst>
          </p:cNvPr>
          <p:cNvSpPr/>
          <p:nvPr/>
        </p:nvSpPr>
        <p:spPr>
          <a:xfrm>
            <a:off x="293334" y="578911"/>
            <a:ext cx="2046419" cy="576064"/>
          </a:xfrm>
          <a:prstGeom prst="round2DiagRect">
            <a:avLst/>
          </a:prstGeom>
          <a:solidFill>
            <a:schemeClr val="accent1">
              <a:lumMod val="7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ca-ES" sz="2000" b="1" dirty="0">
                <a:solidFill>
                  <a:schemeClr val="bg1"/>
                </a:solidFill>
              </a:rPr>
              <a:t>PAS A PAS</a:t>
            </a:r>
          </a:p>
        </p:txBody>
      </p:sp>
    </p:spTree>
    <p:extLst>
      <p:ext uri="{BB962C8B-B14F-4D97-AF65-F5344CB8AC3E}">
        <p14:creationId xmlns:p14="http://schemas.microsoft.com/office/powerpoint/2010/main" val="828014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descr="sergio-souza-315639-unsplash.jpg"/>
          <p:cNvPicPr>
            <a:picLocks noChangeAspect="1"/>
          </p:cNvPicPr>
          <p:nvPr/>
        </p:nvPicPr>
        <p:blipFill rotWithShape="1">
          <a:blip r:embed="rId3" cstate="print">
            <a:extLst>
              <a:ext uri="{28A0092B-C50C-407E-A947-70E740481C1C}">
                <a14:useLocalDpi xmlns:a14="http://schemas.microsoft.com/office/drawing/2010/main" val="0"/>
              </a:ext>
            </a:extLst>
          </a:blip>
          <a:srcRect l="15357" t="381" r="-125" b="4257"/>
          <a:stretch/>
        </p:blipFill>
        <p:spPr>
          <a:xfrm>
            <a:off x="0" y="11"/>
            <a:ext cx="9144000" cy="6857999"/>
          </a:xfrm>
          <a:prstGeom prst="rect">
            <a:avLst/>
          </a:prstGeom>
        </p:spPr>
      </p:pic>
      <p:sp>
        <p:nvSpPr>
          <p:cNvPr id="2" name="1 Rectángulo"/>
          <p:cNvSpPr/>
          <p:nvPr/>
        </p:nvSpPr>
        <p:spPr>
          <a:xfrm>
            <a:off x="0" y="0"/>
            <a:ext cx="9144000" cy="54868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a-ES" sz="2000" b="1" dirty="0">
                <a:solidFill>
                  <a:schemeClr val="bg1"/>
                </a:solidFill>
                <a:latin typeface="Century Gothic" pitchFamily="34" charset="0"/>
              </a:rPr>
              <a:t>Servei Comunitari. De què parlem?</a:t>
            </a:r>
            <a:endParaRPr lang="ca-ES" b="1" dirty="0">
              <a:solidFill>
                <a:srgbClr val="45637A"/>
              </a:solidFill>
              <a:latin typeface="Century Gothic" pitchFamily="34" charset="0"/>
            </a:endParaRPr>
          </a:p>
        </p:txBody>
      </p:sp>
      <p:sp>
        <p:nvSpPr>
          <p:cNvPr id="9" name="8 Rectángulo"/>
          <p:cNvSpPr/>
          <p:nvPr/>
        </p:nvSpPr>
        <p:spPr>
          <a:xfrm>
            <a:off x="1115616" y="5589240"/>
            <a:ext cx="8028384" cy="1268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3" name="2 CuadroTexto"/>
          <p:cNvSpPr txBox="1"/>
          <p:nvPr/>
        </p:nvSpPr>
        <p:spPr>
          <a:xfrm>
            <a:off x="611563" y="5869678"/>
            <a:ext cx="8388932" cy="707886"/>
          </a:xfrm>
          <a:prstGeom prst="rect">
            <a:avLst/>
          </a:prstGeom>
          <a:noFill/>
        </p:spPr>
        <p:txBody>
          <a:bodyPr wrap="square" rtlCol="0">
            <a:spAutoFit/>
          </a:bodyPr>
          <a:lstStyle/>
          <a:p>
            <a:pPr algn="r"/>
            <a:r>
              <a:rPr lang="ca-ES" dirty="0">
                <a:solidFill>
                  <a:schemeClr val="bg1">
                    <a:lumMod val="50000"/>
                  </a:schemeClr>
                </a:solidFill>
              </a:rPr>
              <a:t>I el més important, </a:t>
            </a:r>
            <a:r>
              <a:rPr lang="ca-ES" sz="2000" b="1" dirty="0">
                <a:solidFill>
                  <a:schemeClr val="accent5"/>
                </a:solidFill>
              </a:rPr>
              <a:t>preguntar-nos</a:t>
            </a:r>
            <a:r>
              <a:rPr lang="ca-ES" dirty="0"/>
              <a:t> </a:t>
            </a:r>
            <a:r>
              <a:rPr lang="ca-ES" sz="2000" b="1" dirty="0">
                <a:solidFill>
                  <a:schemeClr val="accent5"/>
                </a:solidFill>
              </a:rPr>
              <a:t>què podem fer nosaltres per millorar el nostre entorn i en benefici de totes les persones </a:t>
            </a:r>
            <a:endParaRPr lang="ca-ES" b="1" dirty="0">
              <a:solidFill>
                <a:schemeClr val="accent5"/>
              </a:solidFill>
            </a:endParaRPr>
          </a:p>
        </p:txBody>
      </p:sp>
      <p:sp>
        <p:nvSpPr>
          <p:cNvPr id="11" name="10 Rectángulo"/>
          <p:cNvSpPr/>
          <p:nvPr/>
        </p:nvSpPr>
        <p:spPr>
          <a:xfrm>
            <a:off x="0" y="1018075"/>
            <a:ext cx="6912768" cy="2376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6" name="5 Rectángulo"/>
          <p:cNvSpPr/>
          <p:nvPr/>
        </p:nvSpPr>
        <p:spPr>
          <a:xfrm>
            <a:off x="251520" y="1201298"/>
            <a:ext cx="6328552" cy="1200329"/>
          </a:xfrm>
          <a:prstGeom prst="rect">
            <a:avLst/>
          </a:prstGeom>
          <a:noFill/>
          <a:ln>
            <a:noFill/>
          </a:ln>
        </p:spPr>
        <p:txBody>
          <a:bodyPr wrap="square">
            <a:spAutoFit/>
          </a:bodyPr>
          <a:lstStyle/>
          <a:p>
            <a:endParaRPr lang="ca-ES" dirty="0">
              <a:solidFill>
                <a:schemeClr val="bg1">
                  <a:lumMod val="50000"/>
                </a:schemeClr>
              </a:solidFill>
            </a:endParaRPr>
          </a:p>
          <a:p>
            <a:r>
              <a:rPr lang="ca-ES" dirty="0">
                <a:solidFill>
                  <a:schemeClr val="bg1">
                    <a:lumMod val="50000"/>
                  </a:schemeClr>
                </a:solidFill>
              </a:rPr>
              <a:t>Treballarem continguts curriculars. Caldrà aprendre i aplicar el que sabem sobre biologia, matemàtiques, ciències socials...</a:t>
            </a:r>
          </a:p>
          <a:p>
            <a:endParaRPr lang="ca-ES" dirty="0"/>
          </a:p>
        </p:txBody>
      </p:sp>
      <p:sp>
        <p:nvSpPr>
          <p:cNvPr id="7" name="6 Rectángulo"/>
          <p:cNvSpPr/>
          <p:nvPr/>
        </p:nvSpPr>
        <p:spPr>
          <a:xfrm>
            <a:off x="251520" y="2295287"/>
            <a:ext cx="6328552" cy="923330"/>
          </a:xfrm>
          <a:prstGeom prst="rect">
            <a:avLst/>
          </a:prstGeom>
          <a:noFill/>
        </p:spPr>
        <p:txBody>
          <a:bodyPr wrap="square">
            <a:spAutoFit/>
          </a:bodyPr>
          <a:lstStyle/>
          <a:p>
            <a:r>
              <a:rPr lang="ca-ES" dirty="0">
                <a:solidFill>
                  <a:schemeClr val="bg1">
                    <a:lumMod val="50000"/>
                  </a:schemeClr>
                </a:solidFill>
              </a:rPr>
              <a:t>Però també posar en pràctica les nostres habilitats de treball en equip, creativitat, coresponsabilitat i sentit crític.</a:t>
            </a:r>
          </a:p>
          <a:p>
            <a:pPr algn="r"/>
            <a:endParaRPr lang="ca-ES" dirty="0"/>
          </a:p>
        </p:txBody>
      </p:sp>
      <p:pic>
        <p:nvPicPr>
          <p:cNvPr id="10" name="Imagen 9">
            <a:extLst>
              <a:ext uri="{FF2B5EF4-FFF2-40B4-BE49-F238E27FC236}">
                <a16:creationId xmlns:a16="http://schemas.microsoft.com/office/drawing/2014/main" id="{DC25EB22-5E9D-424D-8672-677C7B9B41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H="1" flipV="1">
            <a:off x="7379306" y="158781"/>
            <a:ext cx="1584239" cy="231137"/>
          </a:xfrm>
          <a:prstGeom prst="rect">
            <a:avLst/>
          </a:prstGeom>
        </p:spPr>
      </p:pic>
    </p:spTree>
    <p:extLst>
      <p:ext uri="{BB962C8B-B14F-4D97-AF65-F5344CB8AC3E}">
        <p14:creationId xmlns:p14="http://schemas.microsoft.com/office/powerpoint/2010/main" val="16998575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https://custodiafluvial.files.wordpress.com/2015/04/p1070938.jpg"/>
          <p:cNvPicPr>
            <a:picLocks noChangeAspect="1" noChangeArrowheads="1"/>
          </p:cNvPicPr>
          <p:nvPr/>
        </p:nvPicPr>
        <p:blipFill>
          <a:blip r:embed="rId3" cstate="print"/>
          <a:srcRect/>
          <a:stretch>
            <a:fillRect/>
          </a:stretch>
        </p:blipFill>
        <p:spPr bwMode="auto">
          <a:xfrm>
            <a:off x="0" y="44627"/>
            <a:ext cx="9144000" cy="6857604"/>
          </a:xfrm>
          <a:prstGeom prst="rect">
            <a:avLst/>
          </a:prstGeom>
          <a:ln>
            <a:noFill/>
          </a:ln>
          <a:effectLst>
            <a:outerShdw blurRad="190500" algn="tl" rotWithShape="0">
              <a:srgbClr val="000000">
                <a:alpha val="70000"/>
              </a:srgbClr>
            </a:outerShdw>
          </a:effectLst>
        </p:spPr>
      </p:pic>
      <p:sp>
        <p:nvSpPr>
          <p:cNvPr id="2" name="1 Rectángulo"/>
          <p:cNvSpPr/>
          <p:nvPr/>
        </p:nvSpPr>
        <p:spPr>
          <a:xfrm>
            <a:off x="0" y="4365104"/>
            <a:ext cx="9144000" cy="2563312"/>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051" name="Text Box 4"/>
          <p:cNvSpPr txBox="1">
            <a:spLocks noChangeArrowheads="1"/>
          </p:cNvSpPr>
          <p:nvPr/>
        </p:nvSpPr>
        <p:spPr bwMode="auto">
          <a:xfrm>
            <a:off x="323528" y="4717661"/>
            <a:ext cx="6192688" cy="1138773"/>
          </a:xfrm>
          <a:prstGeom prst="rect">
            <a:avLst/>
          </a:prstGeom>
          <a:noFill/>
          <a:ln w="9525">
            <a:noFill/>
            <a:miter lim="800000"/>
            <a:headEnd/>
            <a:tailEnd/>
          </a:ln>
        </p:spPr>
        <p:txBody>
          <a:bodyPr wrap="square">
            <a:spAutoFit/>
          </a:bodyPr>
          <a:lstStyle/>
          <a:p>
            <a:r>
              <a:rPr lang="ca-ES" sz="3600" b="1" dirty="0">
                <a:solidFill>
                  <a:schemeClr val="bg1"/>
                </a:solidFill>
                <a:latin typeface="Century Gothic" pitchFamily="34" charset="0"/>
              </a:rPr>
              <a:t>Bona feina!</a:t>
            </a:r>
          </a:p>
          <a:p>
            <a:endParaRPr lang="ca-ES" sz="3200" b="1" dirty="0">
              <a:solidFill>
                <a:srgbClr val="45637A"/>
              </a:solidFill>
              <a:latin typeface="Century Gothic" pitchFamily="34" charset="0"/>
            </a:endParaRPr>
          </a:p>
        </p:txBody>
      </p:sp>
      <p:pic>
        <p:nvPicPr>
          <p:cNvPr id="6"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2320" y="6525354"/>
            <a:ext cx="1451912" cy="211831"/>
          </a:xfrm>
          <a:prstGeom prst="rect">
            <a:avLst/>
          </a:prstGeom>
        </p:spPr>
      </p:pic>
    </p:spTree>
    <p:extLst>
      <p:ext uri="{BB962C8B-B14F-4D97-AF65-F5344CB8AC3E}">
        <p14:creationId xmlns:p14="http://schemas.microsoft.com/office/powerpoint/2010/main" val="2862527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l="1116" r="1194" b="17640"/>
          <a:stretch/>
        </p:blipFill>
        <p:spPr>
          <a:xfrm>
            <a:off x="0" y="11"/>
            <a:ext cx="9144000" cy="6857999"/>
          </a:xfrm>
          <a:prstGeom prst="rect">
            <a:avLst/>
          </a:prstGeom>
        </p:spPr>
      </p:pic>
      <p:sp>
        <p:nvSpPr>
          <p:cNvPr id="6" name="Rectángulo 5"/>
          <p:cNvSpPr/>
          <p:nvPr/>
        </p:nvSpPr>
        <p:spPr>
          <a:xfrm>
            <a:off x="0" y="4726440"/>
            <a:ext cx="9144000" cy="2158944"/>
          </a:xfrm>
          <a:prstGeom prst="rect">
            <a:avLst/>
          </a:prstGeom>
          <a:solidFill>
            <a:schemeClr val="bg1">
              <a:alpha val="74000"/>
            </a:schemeClr>
          </a:solidFill>
          <a:ln>
            <a:noFill/>
          </a:ln>
          <a:effectLst>
            <a:outerShdw sx="1000" sy="1000" algn="ctr" rotWithShape="0">
              <a:srgbClr val="000000"/>
            </a:outerShd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7" name="CuadroTexto 6"/>
          <p:cNvSpPr txBox="1"/>
          <p:nvPr/>
        </p:nvSpPr>
        <p:spPr>
          <a:xfrm>
            <a:off x="1907705" y="6381335"/>
            <a:ext cx="4487595" cy="346377"/>
          </a:xfrm>
          <a:prstGeom prst="rect">
            <a:avLst/>
          </a:prstGeom>
          <a:noFill/>
        </p:spPr>
        <p:txBody>
          <a:bodyPr wrap="square" rtlCol="0">
            <a:spAutoFit/>
          </a:bodyPr>
          <a:lstStyle/>
          <a:p>
            <a:r>
              <a:rPr lang="ca-ES" sz="1651" b="1" dirty="0">
                <a:solidFill>
                  <a:srgbClr val="009336"/>
                </a:solidFill>
                <a:ea typeface="Arial Hebrew Scholar" charset="-79"/>
                <a:cs typeface="Arial Hebrew Scholar" charset="-79"/>
              </a:rPr>
              <a:t>Conèixer Compartir  Conservar</a:t>
            </a: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518" y="4594495"/>
            <a:ext cx="5304591" cy="2025135"/>
          </a:xfrm>
          <a:prstGeom prst="rect">
            <a:avLst/>
          </a:prstGeom>
        </p:spPr>
      </p:pic>
      <p:sp>
        <p:nvSpPr>
          <p:cNvPr id="9" name="1 Rectángulo">
            <a:extLst>
              <a:ext uri="{FF2B5EF4-FFF2-40B4-BE49-F238E27FC236}">
                <a16:creationId xmlns:a16="http://schemas.microsoft.com/office/drawing/2014/main" id="{A57C855C-CA2B-4950-933F-8B333C8B1512}"/>
              </a:ext>
            </a:extLst>
          </p:cNvPr>
          <p:cNvSpPr/>
          <p:nvPr/>
        </p:nvSpPr>
        <p:spPr>
          <a:xfrm>
            <a:off x="0" y="0"/>
            <a:ext cx="9144000" cy="54868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a-ES" sz="2000" b="1" dirty="0">
                <a:solidFill>
                  <a:schemeClr val="bg1"/>
                </a:solidFill>
                <a:latin typeface="Century Gothic" pitchFamily="34" charset="0"/>
              </a:rPr>
              <a:t>Servei Comunitari. De què parlem?</a:t>
            </a:r>
            <a:endParaRPr lang="ca-ES" b="1" dirty="0">
              <a:solidFill>
                <a:srgbClr val="45637A"/>
              </a:solidFill>
              <a:latin typeface="Century Gothic" pitchFamily="34" charset="0"/>
            </a:endParaRPr>
          </a:p>
        </p:txBody>
      </p:sp>
      <p:pic>
        <p:nvPicPr>
          <p:cNvPr id="10" name="Imagen 9">
            <a:extLst>
              <a:ext uri="{FF2B5EF4-FFF2-40B4-BE49-F238E27FC236}">
                <a16:creationId xmlns:a16="http://schemas.microsoft.com/office/drawing/2014/main" id="{A75B0E39-D04B-437A-AA73-22A848673C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flipH="1" flipV="1">
            <a:off x="7379306" y="158781"/>
            <a:ext cx="1584239" cy="231137"/>
          </a:xfrm>
          <a:prstGeom prst="rect">
            <a:avLst/>
          </a:prstGeom>
        </p:spPr>
      </p:pic>
    </p:spTree>
    <p:extLst>
      <p:ext uri="{BB962C8B-B14F-4D97-AF65-F5344CB8AC3E}">
        <p14:creationId xmlns:p14="http://schemas.microsoft.com/office/powerpoint/2010/main" val="1211014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11"/>
          <p:cNvPicPr>
            <a:picLocks noChangeAspect="1"/>
          </p:cNvPicPr>
          <p:nvPr/>
        </p:nvPicPr>
        <p:blipFill rotWithShape="1">
          <a:blip r:embed="rId3" cstate="print">
            <a:extLst>
              <a:ext uri="{28A0092B-C50C-407E-A947-70E740481C1C}">
                <a14:useLocalDpi xmlns:a14="http://schemas.microsoft.com/office/drawing/2010/main" val="0"/>
              </a:ext>
            </a:extLst>
          </a:blip>
          <a:srcRect l="8641" r="43695" b="7378"/>
          <a:stretch/>
        </p:blipFill>
        <p:spPr>
          <a:xfrm>
            <a:off x="10" y="0"/>
            <a:ext cx="5286831" cy="6858000"/>
          </a:xfrm>
          <a:prstGeom prst="rect">
            <a:avLst/>
          </a:prstGeom>
        </p:spPr>
      </p:pic>
      <p:sp>
        <p:nvSpPr>
          <p:cNvPr id="9" name="8 Rectángulo"/>
          <p:cNvSpPr/>
          <p:nvPr/>
        </p:nvSpPr>
        <p:spPr>
          <a:xfrm>
            <a:off x="2643425" y="858113"/>
            <a:ext cx="3778401" cy="5595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5" name="CuadroTexto 17"/>
          <p:cNvSpPr txBox="1"/>
          <p:nvPr/>
        </p:nvSpPr>
        <p:spPr>
          <a:xfrm>
            <a:off x="3360163" y="889557"/>
            <a:ext cx="4213860" cy="523220"/>
          </a:xfrm>
          <a:prstGeom prst="rect">
            <a:avLst/>
          </a:prstGeom>
          <a:noFill/>
        </p:spPr>
        <p:txBody>
          <a:bodyPr wrap="square" rtlCol="0">
            <a:spAutoFit/>
          </a:bodyPr>
          <a:lstStyle/>
          <a:p>
            <a:r>
              <a:rPr lang="ca-ES" sz="2800" b="1" dirty="0">
                <a:solidFill>
                  <a:schemeClr val="accent5"/>
                </a:solidFill>
                <a:latin typeface="Century Gothic" charset="0"/>
                <a:ea typeface="Century Gothic" charset="0"/>
                <a:cs typeface="Century Gothic" charset="0"/>
              </a:rPr>
              <a:t>Els nostres objectius</a:t>
            </a:r>
          </a:p>
        </p:txBody>
      </p:sp>
      <p:sp>
        <p:nvSpPr>
          <p:cNvPr id="6" name="Rectángulo 3"/>
          <p:cNvSpPr/>
          <p:nvPr/>
        </p:nvSpPr>
        <p:spPr>
          <a:xfrm>
            <a:off x="3360161" y="1484791"/>
            <a:ext cx="4975011" cy="3293209"/>
          </a:xfrm>
          <a:prstGeom prst="rect">
            <a:avLst/>
          </a:prstGeom>
        </p:spPr>
        <p:txBody>
          <a:bodyPr wrap="square">
            <a:spAutoFit/>
          </a:bodyPr>
          <a:lstStyle/>
          <a:p>
            <a:pPr marL="285744" indent="-285744">
              <a:buFont typeface="Arial"/>
              <a:buChar char="•"/>
            </a:pPr>
            <a:r>
              <a:rPr lang="ca-ES" sz="1600" b="1" dirty="0">
                <a:solidFill>
                  <a:schemeClr val="accent5"/>
                </a:solidFill>
              </a:rPr>
              <a:t>Protegir i millorar la qualitat del nostre entorn </a:t>
            </a:r>
            <a:r>
              <a:rPr lang="ca-ES" sz="1600" dirty="0">
                <a:solidFill>
                  <a:schemeClr val="bg1">
                    <a:lumMod val="50000"/>
                  </a:schemeClr>
                </a:solidFill>
              </a:rPr>
              <a:t>natural i cultural.</a:t>
            </a:r>
          </a:p>
          <a:p>
            <a:pPr marL="285744" indent="-285744">
              <a:buFont typeface="Arial"/>
              <a:buChar char="•"/>
            </a:pPr>
            <a:endParaRPr lang="ca-ES" sz="1600" dirty="0">
              <a:solidFill>
                <a:schemeClr val="bg1">
                  <a:lumMod val="50000"/>
                </a:schemeClr>
              </a:solidFill>
            </a:endParaRPr>
          </a:p>
          <a:p>
            <a:pPr marL="285744" indent="-285744">
              <a:buFont typeface="Arial"/>
              <a:buChar char="•"/>
            </a:pPr>
            <a:r>
              <a:rPr lang="ca-ES" sz="1600" b="1" dirty="0">
                <a:solidFill>
                  <a:schemeClr val="accent5"/>
                </a:solidFill>
              </a:rPr>
              <a:t>Conscienciar a la societat</a:t>
            </a:r>
            <a:r>
              <a:rPr lang="ca-ES" sz="1600" dirty="0">
                <a:solidFill>
                  <a:schemeClr val="bg1">
                    <a:lumMod val="50000"/>
                  </a:schemeClr>
                </a:solidFill>
              </a:rPr>
              <a:t>, en adoptar actituds encaminades a millorar la qualitat dels hàbitats.</a:t>
            </a:r>
          </a:p>
          <a:p>
            <a:pPr marL="285744" indent="-285744">
              <a:buFont typeface="Arial"/>
              <a:buChar char="•"/>
            </a:pPr>
            <a:endParaRPr lang="ca-ES" sz="1600" dirty="0">
              <a:solidFill>
                <a:schemeClr val="bg1">
                  <a:lumMod val="50000"/>
                </a:schemeClr>
              </a:solidFill>
            </a:endParaRPr>
          </a:p>
          <a:p>
            <a:pPr marL="285744" indent="-285744">
              <a:buFont typeface="Arial"/>
              <a:buChar char="•"/>
            </a:pPr>
            <a:r>
              <a:rPr lang="ca-ES" sz="1600" b="1" dirty="0">
                <a:solidFill>
                  <a:schemeClr val="accent5"/>
                </a:solidFill>
              </a:rPr>
              <a:t>Apropar la ciutadania</a:t>
            </a:r>
            <a:r>
              <a:rPr lang="ca-ES" sz="1600" b="1" dirty="0">
                <a:solidFill>
                  <a:srgbClr val="009336"/>
                </a:solidFill>
              </a:rPr>
              <a:t> </a:t>
            </a:r>
            <a:r>
              <a:rPr lang="ca-ES" sz="1600" dirty="0">
                <a:solidFill>
                  <a:schemeClr val="bg1">
                    <a:lumMod val="50000"/>
                  </a:schemeClr>
                </a:solidFill>
              </a:rPr>
              <a:t>al valor del medi ambient.</a:t>
            </a:r>
          </a:p>
          <a:p>
            <a:pPr marL="285744" indent="-285744">
              <a:buFont typeface="Arial"/>
              <a:buChar char="•"/>
            </a:pPr>
            <a:endParaRPr lang="ca-ES" sz="1600" dirty="0">
              <a:solidFill>
                <a:schemeClr val="bg1">
                  <a:lumMod val="50000"/>
                </a:schemeClr>
              </a:solidFill>
            </a:endParaRPr>
          </a:p>
          <a:p>
            <a:pPr marL="285744" indent="-285744">
              <a:buFont typeface="Arial"/>
              <a:buChar char="•"/>
            </a:pPr>
            <a:r>
              <a:rPr lang="ca-ES" sz="1600" b="1" dirty="0">
                <a:solidFill>
                  <a:schemeClr val="accent5"/>
                </a:solidFill>
              </a:rPr>
              <a:t>Potenciar el voluntariat ambiental</a:t>
            </a:r>
            <a:r>
              <a:rPr lang="ca-ES" sz="1600" b="1" dirty="0">
                <a:solidFill>
                  <a:srgbClr val="009336"/>
                </a:solidFill>
              </a:rPr>
              <a:t>.</a:t>
            </a:r>
          </a:p>
          <a:p>
            <a:pPr marL="285744" indent="-285744">
              <a:buFont typeface="Arial"/>
              <a:buChar char="•"/>
            </a:pPr>
            <a:endParaRPr lang="ca-ES" sz="1600" dirty="0">
              <a:solidFill>
                <a:srgbClr val="66BEEC"/>
              </a:solidFill>
            </a:endParaRPr>
          </a:p>
          <a:p>
            <a:pPr marL="285744" indent="-285744">
              <a:buFont typeface="Arial"/>
              <a:buChar char="•"/>
            </a:pPr>
            <a:r>
              <a:rPr lang="ca-ES" sz="1600" b="1" dirty="0">
                <a:solidFill>
                  <a:schemeClr val="accent5"/>
                </a:solidFill>
              </a:rPr>
              <a:t>Integrar i coordinar les tasques de conservació</a:t>
            </a:r>
            <a:r>
              <a:rPr lang="ca-ES" sz="1600" dirty="0">
                <a:solidFill>
                  <a:schemeClr val="accent5"/>
                </a:solidFill>
              </a:rPr>
              <a:t>, </a:t>
            </a:r>
            <a:r>
              <a:rPr lang="ca-ES" sz="1600" b="1" dirty="0">
                <a:solidFill>
                  <a:schemeClr val="accent5"/>
                </a:solidFill>
              </a:rPr>
              <a:t>protecció i millora</a:t>
            </a:r>
            <a:r>
              <a:rPr lang="ca-ES" sz="1600" dirty="0">
                <a:solidFill>
                  <a:srgbClr val="009336"/>
                </a:solidFill>
              </a:rPr>
              <a:t> </a:t>
            </a:r>
            <a:r>
              <a:rPr lang="ca-ES" sz="1600" dirty="0">
                <a:solidFill>
                  <a:schemeClr val="bg1">
                    <a:lumMod val="50000"/>
                  </a:schemeClr>
                </a:solidFill>
              </a:rPr>
              <a:t>de l’entorn natural amb un treball en xarxa.</a:t>
            </a:r>
          </a:p>
        </p:txBody>
      </p:sp>
      <p:sp>
        <p:nvSpPr>
          <p:cNvPr id="7" name="6 Rectángulo"/>
          <p:cNvSpPr/>
          <p:nvPr/>
        </p:nvSpPr>
        <p:spPr>
          <a:xfrm>
            <a:off x="0" y="0"/>
            <a:ext cx="9144000" cy="54868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a-ES" b="1" dirty="0">
              <a:solidFill>
                <a:srgbClr val="45637A"/>
              </a:solidFill>
              <a:latin typeface="Century Gothic" pitchFamily="34" charset="0"/>
            </a:endParaRPr>
          </a:p>
        </p:txBody>
      </p:sp>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H="1" flipV="1">
            <a:off x="7379306" y="158781"/>
            <a:ext cx="1584239" cy="231137"/>
          </a:xfrm>
          <a:prstGeom prst="rect">
            <a:avLst/>
          </a:prstGeom>
        </p:spPr>
      </p:pic>
      <p:sp>
        <p:nvSpPr>
          <p:cNvPr id="10" name="9 CuadroTexto"/>
          <p:cNvSpPr txBox="1"/>
          <p:nvPr/>
        </p:nvSpPr>
        <p:spPr>
          <a:xfrm>
            <a:off x="4840616" y="4828171"/>
            <a:ext cx="1171544" cy="338554"/>
          </a:xfrm>
          <a:prstGeom prst="rect">
            <a:avLst/>
          </a:prstGeom>
          <a:noFill/>
        </p:spPr>
        <p:txBody>
          <a:bodyPr wrap="square" rtlCol="0">
            <a:spAutoFit/>
          </a:bodyPr>
          <a:lstStyle/>
          <a:p>
            <a:r>
              <a:rPr lang="ca-ES" sz="1600" b="1" dirty="0">
                <a:solidFill>
                  <a:schemeClr val="accent5"/>
                </a:solidFill>
              </a:rPr>
              <a:t>A través de </a:t>
            </a:r>
          </a:p>
        </p:txBody>
      </p:sp>
      <p:sp>
        <p:nvSpPr>
          <p:cNvPr id="12" name="Freeform 101"/>
          <p:cNvSpPr>
            <a:spLocks noChangeArrowheads="1"/>
          </p:cNvSpPr>
          <p:nvPr/>
        </p:nvSpPr>
        <p:spPr bwMode="auto">
          <a:xfrm>
            <a:off x="6211473" y="4907143"/>
            <a:ext cx="312217" cy="180623"/>
          </a:xfrm>
          <a:custGeom>
            <a:avLst/>
            <a:gdLst>
              <a:gd name="T0" fmla="*/ 80 w 497"/>
              <a:gd name="T1" fmla="*/ 248 h 382"/>
              <a:gd name="T2" fmla="*/ 80 w 497"/>
              <a:gd name="T3" fmla="*/ 248 h 382"/>
              <a:gd name="T4" fmla="*/ 159 w 497"/>
              <a:gd name="T5" fmla="*/ 328 h 382"/>
              <a:gd name="T6" fmla="*/ 248 w 497"/>
              <a:gd name="T7" fmla="*/ 381 h 382"/>
              <a:gd name="T8" fmla="*/ 337 w 497"/>
              <a:gd name="T9" fmla="*/ 337 h 382"/>
              <a:gd name="T10" fmla="*/ 390 w 497"/>
              <a:gd name="T11" fmla="*/ 258 h 382"/>
              <a:gd name="T12" fmla="*/ 248 w 497"/>
              <a:gd name="T13" fmla="*/ 328 h 382"/>
              <a:gd name="T14" fmla="*/ 80 w 497"/>
              <a:gd name="T15" fmla="*/ 248 h 382"/>
              <a:gd name="T16" fmla="*/ 487 w 497"/>
              <a:gd name="T17" fmla="*/ 124 h 382"/>
              <a:gd name="T18" fmla="*/ 487 w 497"/>
              <a:gd name="T19" fmla="*/ 124 h 382"/>
              <a:gd name="T20" fmla="*/ 274 w 497"/>
              <a:gd name="T21" fmla="*/ 9 h 382"/>
              <a:gd name="T22" fmla="*/ 221 w 497"/>
              <a:gd name="T23" fmla="*/ 9 h 382"/>
              <a:gd name="T24" fmla="*/ 9 w 497"/>
              <a:gd name="T25" fmla="*/ 124 h 382"/>
              <a:gd name="T26" fmla="*/ 9 w 497"/>
              <a:gd name="T27" fmla="*/ 160 h 382"/>
              <a:gd name="T28" fmla="*/ 221 w 497"/>
              <a:gd name="T29" fmla="*/ 275 h 382"/>
              <a:gd name="T30" fmla="*/ 274 w 497"/>
              <a:gd name="T31" fmla="*/ 275 h 382"/>
              <a:gd name="T32" fmla="*/ 408 w 497"/>
              <a:gd name="T33" fmla="*/ 195 h 382"/>
              <a:gd name="T34" fmla="*/ 266 w 497"/>
              <a:gd name="T35" fmla="*/ 160 h 382"/>
              <a:gd name="T36" fmla="*/ 248 w 497"/>
              <a:gd name="T37" fmla="*/ 168 h 382"/>
              <a:gd name="T38" fmla="*/ 203 w 497"/>
              <a:gd name="T39" fmla="*/ 133 h 382"/>
              <a:gd name="T40" fmla="*/ 248 w 497"/>
              <a:gd name="T41" fmla="*/ 107 h 382"/>
              <a:gd name="T42" fmla="*/ 293 w 497"/>
              <a:gd name="T43" fmla="*/ 124 h 382"/>
              <a:gd name="T44" fmla="*/ 443 w 497"/>
              <a:gd name="T45" fmla="*/ 177 h 382"/>
              <a:gd name="T46" fmla="*/ 487 w 497"/>
              <a:gd name="T47" fmla="*/ 160 h 382"/>
              <a:gd name="T48" fmla="*/ 487 w 497"/>
              <a:gd name="T49" fmla="*/ 124 h 382"/>
              <a:gd name="T50" fmla="*/ 425 w 497"/>
              <a:gd name="T51" fmla="*/ 346 h 382"/>
              <a:gd name="T52" fmla="*/ 425 w 497"/>
              <a:gd name="T53" fmla="*/ 346 h 382"/>
              <a:gd name="T54" fmla="*/ 461 w 497"/>
              <a:gd name="T55" fmla="*/ 337 h 382"/>
              <a:gd name="T56" fmla="*/ 443 w 497"/>
              <a:gd name="T57" fmla="*/ 177 h 382"/>
              <a:gd name="T58" fmla="*/ 408 w 497"/>
              <a:gd name="T59" fmla="*/ 195 h 382"/>
              <a:gd name="T60" fmla="*/ 425 w 497"/>
              <a:gd name="T61" fmla="*/ 34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7" h="382">
                <a:moveTo>
                  <a:pt x="80" y="248"/>
                </a:moveTo>
                <a:lnTo>
                  <a:pt x="80" y="248"/>
                </a:lnTo>
                <a:cubicBezTo>
                  <a:pt x="97" y="293"/>
                  <a:pt x="106" y="311"/>
                  <a:pt x="159" y="328"/>
                </a:cubicBezTo>
                <a:cubicBezTo>
                  <a:pt x="203" y="355"/>
                  <a:pt x="230" y="381"/>
                  <a:pt x="248" y="381"/>
                </a:cubicBezTo>
                <a:cubicBezTo>
                  <a:pt x="266" y="381"/>
                  <a:pt x="293" y="355"/>
                  <a:pt x="337" y="337"/>
                </a:cubicBezTo>
                <a:cubicBezTo>
                  <a:pt x="390" y="311"/>
                  <a:pt x="372" y="311"/>
                  <a:pt x="390" y="258"/>
                </a:cubicBezTo>
                <a:cubicBezTo>
                  <a:pt x="248" y="328"/>
                  <a:pt x="248" y="328"/>
                  <a:pt x="248" y="328"/>
                </a:cubicBezTo>
                <a:lnTo>
                  <a:pt x="80" y="248"/>
                </a:lnTo>
                <a:close/>
                <a:moveTo>
                  <a:pt x="487" y="124"/>
                </a:moveTo>
                <a:lnTo>
                  <a:pt x="487" y="124"/>
                </a:lnTo>
                <a:cubicBezTo>
                  <a:pt x="274" y="9"/>
                  <a:pt x="274" y="9"/>
                  <a:pt x="274" y="9"/>
                </a:cubicBezTo>
                <a:cubicBezTo>
                  <a:pt x="266" y="0"/>
                  <a:pt x="239" y="0"/>
                  <a:pt x="221" y="9"/>
                </a:cubicBezTo>
                <a:cubicBezTo>
                  <a:pt x="9" y="124"/>
                  <a:pt x="9" y="124"/>
                  <a:pt x="9" y="124"/>
                </a:cubicBezTo>
                <a:cubicBezTo>
                  <a:pt x="0" y="133"/>
                  <a:pt x="0" y="142"/>
                  <a:pt x="9" y="160"/>
                </a:cubicBezTo>
                <a:cubicBezTo>
                  <a:pt x="221" y="275"/>
                  <a:pt x="221" y="275"/>
                  <a:pt x="221" y="275"/>
                </a:cubicBezTo>
                <a:cubicBezTo>
                  <a:pt x="239" y="284"/>
                  <a:pt x="266" y="284"/>
                  <a:pt x="274" y="275"/>
                </a:cubicBezTo>
                <a:cubicBezTo>
                  <a:pt x="408" y="195"/>
                  <a:pt x="408" y="195"/>
                  <a:pt x="408" y="195"/>
                </a:cubicBezTo>
                <a:cubicBezTo>
                  <a:pt x="266" y="160"/>
                  <a:pt x="266" y="160"/>
                  <a:pt x="266" y="160"/>
                </a:cubicBezTo>
                <a:cubicBezTo>
                  <a:pt x="257" y="160"/>
                  <a:pt x="257" y="168"/>
                  <a:pt x="248" y="168"/>
                </a:cubicBezTo>
                <a:cubicBezTo>
                  <a:pt x="221" y="168"/>
                  <a:pt x="203" y="151"/>
                  <a:pt x="203" y="133"/>
                </a:cubicBezTo>
                <a:cubicBezTo>
                  <a:pt x="203" y="124"/>
                  <a:pt x="221" y="107"/>
                  <a:pt x="248" y="107"/>
                </a:cubicBezTo>
                <a:cubicBezTo>
                  <a:pt x="266" y="107"/>
                  <a:pt x="284" y="115"/>
                  <a:pt x="293" y="124"/>
                </a:cubicBezTo>
                <a:cubicBezTo>
                  <a:pt x="443" y="177"/>
                  <a:pt x="443" y="177"/>
                  <a:pt x="443" y="177"/>
                </a:cubicBezTo>
                <a:cubicBezTo>
                  <a:pt x="487" y="160"/>
                  <a:pt x="487" y="160"/>
                  <a:pt x="487" y="160"/>
                </a:cubicBezTo>
                <a:cubicBezTo>
                  <a:pt x="496" y="142"/>
                  <a:pt x="496" y="133"/>
                  <a:pt x="487" y="124"/>
                </a:cubicBezTo>
                <a:close/>
                <a:moveTo>
                  <a:pt x="425" y="346"/>
                </a:moveTo>
                <a:lnTo>
                  <a:pt x="425" y="346"/>
                </a:lnTo>
                <a:cubicBezTo>
                  <a:pt x="416" y="355"/>
                  <a:pt x="452" y="364"/>
                  <a:pt x="461" y="337"/>
                </a:cubicBezTo>
                <a:cubicBezTo>
                  <a:pt x="469" y="213"/>
                  <a:pt x="443" y="177"/>
                  <a:pt x="443" y="177"/>
                </a:cubicBezTo>
                <a:cubicBezTo>
                  <a:pt x="408" y="195"/>
                  <a:pt x="408" y="195"/>
                  <a:pt x="408" y="195"/>
                </a:cubicBezTo>
                <a:cubicBezTo>
                  <a:pt x="408" y="195"/>
                  <a:pt x="443" y="222"/>
                  <a:pt x="425" y="346"/>
                </a:cubicBezTo>
                <a:close/>
              </a:path>
            </a:pathLst>
          </a:custGeom>
          <a:solidFill>
            <a:srgbClr val="339966"/>
          </a:solidFill>
          <a:ln>
            <a:noFill/>
          </a:ln>
          <a:effectLst/>
          <a:extLst/>
        </p:spPr>
        <p:txBody>
          <a:bodyPr wrap="none" lIns="91424" tIns="45712" rIns="91424" bIns="45712" anchor="ctr"/>
          <a:lstStyle/>
          <a:p>
            <a:pPr>
              <a:defRPr/>
            </a:pPr>
            <a:endParaRPr lang="en-US" dirty="0"/>
          </a:p>
        </p:txBody>
      </p:sp>
      <p:sp>
        <p:nvSpPr>
          <p:cNvPr id="14" name="Freeform 88"/>
          <p:cNvSpPr>
            <a:spLocks noChangeArrowheads="1"/>
          </p:cNvSpPr>
          <p:nvPr/>
        </p:nvSpPr>
        <p:spPr bwMode="auto">
          <a:xfrm>
            <a:off x="6236181" y="5389998"/>
            <a:ext cx="289501" cy="240547"/>
          </a:xfrm>
          <a:custGeom>
            <a:avLst/>
            <a:gdLst>
              <a:gd name="T0" fmla="*/ 38327818 w 601"/>
              <a:gd name="T1" fmla="*/ 78678142 h 609"/>
              <a:gd name="T2" fmla="*/ 38327818 w 601"/>
              <a:gd name="T3" fmla="*/ 78678142 h 609"/>
              <a:gd name="T4" fmla="*/ 0 w 601"/>
              <a:gd name="T5" fmla="*/ 39339251 h 609"/>
              <a:gd name="T6" fmla="*/ 38327818 w 601"/>
              <a:gd name="T7" fmla="*/ 0 h 609"/>
              <a:gd name="T8" fmla="*/ 77429787 w 601"/>
              <a:gd name="T9" fmla="*/ 39339251 h 609"/>
              <a:gd name="T10" fmla="*/ 38327818 w 601"/>
              <a:gd name="T11" fmla="*/ 78678142 h 609"/>
              <a:gd name="T12" fmla="*/ 38327818 w 601"/>
              <a:gd name="T13" fmla="*/ 7376244 h 609"/>
              <a:gd name="T14" fmla="*/ 38327818 w 601"/>
              <a:gd name="T15" fmla="*/ 7376244 h 609"/>
              <a:gd name="T16" fmla="*/ 7226723 w 601"/>
              <a:gd name="T17" fmla="*/ 39339251 h 609"/>
              <a:gd name="T18" fmla="*/ 15485886 w 601"/>
              <a:gd name="T19" fmla="*/ 60431965 h 609"/>
              <a:gd name="T20" fmla="*/ 23616083 w 601"/>
              <a:gd name="T21" fmla="*/ 57714571 h 609"/>
              <a:gd name="T22" fmla="*/ 31875246 w 601"/>
              <a:gd name="T23" fmla="*/ 54091380 h 609"/>
              <a:gd name="T24" fmla="*/ 31875246 w 601"/>
              <a:gd name="T25" fmla="*/ 48526731 h 609"/>
              <a:gd name="T26" fmla="*/ 28261705 w 601"/>
              <a:gd name="T27" fmla="*/ 41280349 h 609"/>
              <a:gd name="T28" fmla="*/ 26455114 w 601"/>
              <a:gd name="T29" fmla="*/ 38433453 h 609"/>
              <a:gd name="T30" fmla="*/ 27358589 w 601"/>
              <a:gd name="T31" fmla="*/ 32998307 h 609"/>
              <a:gd name="T32" fmla="*/ 27358589 w 601"/>
              <a:gd name="T33" fmla="*/ 26527860 h 609"/>
              <a:gd name="T34" fmla="*/ 38327818 w 601"/>
              <a:gd name="T35" fmla="*/ 17469523 h 609"/>
              <a:gd name="T36" fmla="*/ 50200163 w 601"/>
              <a:gd name="T37" fmla="*/ 26527860 h 609"/>
              <a:gd name="T38" fmla="*/ 49167722 w 601"/>
              <a:gd name="T39" fmla="*/ 32998307 h 609"/>
              <a:gd name="T40" fmla="*/ 50200163 w 601"/>
              <a:gd name="T41" fmla="*/ 38433453 h 609"/>
              <a:gd name="T42" fmla="*/ 48264607 w 601"/>
              <a:gd name="T43" fmla="*/ 41280349 h 609"/>
              <a:gd name="T44" fmla="*/ 45554541 w 601"/>
              <a:gd name="T45" fmla="*/ 48526731 h 609"/>
              <a:gd name="T46" fmla="*/ 45554541 w 601"/>
              <a:gd name="T47" fmla="*/ 54091380 h 609"/>
              <a:gd name="T48" fmla="*/ 52910229 w 601"/>
              <a:gd name="T49" fmla="*/ 57714571 h 609"/>
              <a:gd name="T50" fmla="*/ 61943901 w 601"/>
              <a:gd name="T51" fmla="*/ 60431965 h 609"/>
              <a:gd name="T52" fmla="*/ 70203064 w 601"/>
              <a:gd name="T53" fmla="*/ 39339251 h 609"/>
              <a:gd name="T54" fmla="*/ 38327818 w 601"/>
              <a:gd name="T55" fmla="*/ 7376244 h 60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01" h="609">
                <a:moveTo>
                  <a:pt x="297" y="608"/>
                </a:moveTo>
                <a:lnTo>
                  <a:pt x="297" y="608"/>
                </a:lnTo>
                <a:cubicBezTo>
                  <a:pt x="134" y="608"/>
                  <a:pt x="0" y="474"/>
                  <a:pt x="0" y="304"/>
                </a:cubicBezTo>
                <a:cubicBezTo>
                  <a:pt x="0" y="135"/>
                  <a:pt x="134" y="0"/>
                  <a:pt x="297" y="0"/>
                </a:cubicBezTo>
                <a:cubicBezTo>
                  <a:pt x="466" y="0"/>
                  <a:pt x="600" y="135"/>
                  <a:pt x="600" y="304"/>
                </a:cubicBezTo>
                <a:cubicBezTo>
                  <a:pt x="600" y="474"/>
                  <a:pt x="466" y="608"/>
                  <a:pt x="297" y="608"/>
                </a:cubicBezTo>
                <a:close/>
                <a:moveTo>
                  <a:pt x="297" y="57"/>
                </a:moveTo>
                <a:lnTo>
                  <a:pt x="297" y="57"/>
                </a:lnTo>
                <a:cubicBezTo>
                  <a:pt x="162" y="57"/>
                  <a:pt x="56" y="170"/>
                  <a:pt x="56" y="304"/>
                </a:cubicBezTo>
                <a:cubicBezTo>
                  <a:pt x="56" y="368"/>
                  <a:pt x="78" y="425"/>
                  <a:pt x="120" y="467"/>
                </a:cubicBezTo>
                <a:cubicBezTo>
                  <a:pt x="155" y="453"/>
                  <a:pt x="141" y="467"/>
                  <a:pt x="183" y="446"/>
                </a:cubicBezTo>
                <a:cubicBezTo>
                  <a:pt x="233" y="425"/>
                  <a:pt x="247" y="418"/>
                  <a:pt x="247" y="418"/>
                </a:cubicBezTo>
                <a:cubicBezTo>
                  <a:pt x="247" y="375"/>
                  <a:pt x="247" y="375"/>
                  <a:pt x="247" y="375"/>
                </a:cubicBezTo>
                <a:cubicBezTo>
                  <a:pt x="247" y="375"/>
                  <a:pt x="226" y="361"/>
                  <a:pt x="219" y="319"/>
                </a:cubicBezTo>
                <a:cubicBezTo>
                  <a:pt x="212" y="326"/>
                  <a:pt x="205" y="304"/>
                  <a:pt x="205" y="297"/>
                </a:cubicBezTo>
                <a:cubicBezTo>
                  <a:pt x="205" y="283"/>
                  <a:pt x="198" y="255"/>
                  <a:pt x="212" y="255"/>
                </a:cubicBezTo>
                <a:cubicBezTo>
                  <a:pt x="212" y="234"/>
                  <a:pt x="212" y="220"/>
                  <a:pt x="212" y="205"/>
                </a:cubicBezTo>
                <a:cubicBezTo>
                  <a:pt x="212" y="177"/>
                  <a:pt x="247" y="135"/>
                  <a:pt x="297" y="135"/>
                </a:cubicBezTo>
                <a:cubicBezTo>
                  <a:pt x="360" y="135"/>
                  <a:pt x="381" y="177"/>
                  <a:pt x="389" y="205"/>
                </a:cubicBezTo>
                <a:cubicBezTo>
                  <a:pt x="389" y="220"/>
                  <a:pt x="389" y="234"/>
                  <a:pt x="381" y="255"/>
                </a:cubicBezTo>
                <a:cubicBezTo>
                  <a:pt x="396" y="255"/>
                  <a:pt x="389" y="283"/>
                  <a:pt x="389" y="297"/>
                </a:cubicBezTo>
                <a:cubicBezTo>
                  <a:pt x="389" y="304"/>
                  <a:pt x="389" y="326"/>
                  <a:pt x="374" y="319"/>
                </a:cubicBezTo>
                <a:cubicBezTo>
                  <a:pt x="367" y="361"/>
                  <a:pt x="353" y="375"/>
                  <a:pt x="353" y="375"/>
                </a:cubicBezTo>
                <a:cubicBezTo>
                  <a:pt x="353" y="418"/>
                  <a:pt x="353" y="418"/>
                  <a:pt x="353" y="418"/>
                </a:cubicBezTo>
                <a:cubicBezTo>
                  <a:pt x="353" y="418"/>
                  <a:pt x="367" y="425"/>
                  <a:pt x="410" y="446"/>
                </a:cubicBezTo>
                <a:cubicBezTo>
                  <a:pt x="459" y="467"/>
                  <a:pt x="445" y="453"/>
                  <a:pt x="480" y="467"/>
                </a:cubicBezTo>
                <a:cubicBezTo>
                  <a:pt x="523" y="425"/>
                  <a:pt x="544" y="368"/>
                  <a:pt x="544" y="304"/>
                </a:cubicBezTo>
                <a:cubicBezTo>
                  <a:pt x="544" y="170"/>
                  <a:pt x="431" y="57"/>
                  <a:pt x="297" y="57"/>
                </a:cubicBezTo>
                <a:close/>
              </a:path>
            </a:pathLst>
          </a:custGeom>
          <a:solidFill>
            <a:srgbClr val="339966"/>
          </a:solidFill>
          <a:ln>
            <a:noFill/>
          </a:ln>
          <a:extLst/>
        </p:spPr>
        <p:txBody>
          <a:bodyPr wrap="none" anchor="ctr"/>
          <a:lstStyle/>
          <a:p>
            <a:endParaRPr lang="en-US"/>
          </a:p>
        </p:txBody>
      </p:sp>
      <p:grpSp>
        <p:nvGrpSpPr>
          <p:cNvPr id="16" name="15 Grupo"/>
          <p:cNvGrpSpPr/>
          <p:nvPr/>
        </p:nvGrpSpPr>
        <p:grpSpPr>
          <a:xfrm>
            <a:off x="6113993" y="5903704"/>
            <a:ext cx="533864" cy="203200"/>
            <a:chOff x="5623606" y="6090123"/>
            <a:chExt cx="533864" cy="203200"/>
          </a:xfrm>
          <a:solidFill>
            <a:srgbClr val="339966"/>
          </a:solidFill>
        </p:grpSpPr>
        <p:sp>
          <p:nvSpPr>
            <p:cNvPr id="13" name="Freeform 89"/>
            <p:cNvSpPr>
              <a:spLocks noChangeArrowheads="1"/>
            </p:cNvSpPr>
            <p:nvPr/>
          </p:nvSpPr>
          <p:spPr bwMode="auto">
            <a:xfrm>
              <a:off x="5623606" y="6090123"/>
              <a:ext cx="355909" cy="203200"/>
            </a:xfrm>
            <a:custGeom>
              <a:avLst/>
              <a:gdLst>
                <a:gd name="T0" fmla="*/ 78807547 w 608"/>
                <a:gd name="T1" fmla="*/ 52720001 h 425"/>
                <a:gd name="T2" fmla="*/ 78807547 w 608"/>
                <a:gd name="T3" fmla="*/ 52720001 h 425"/>
                <a:gd name="T4" fmla="*/ 78807547 w 608"/>
                <a:gd name="T5" fmla="*/ 52720001 h 425"/>
                <a:gd name="T6" fmla="*/ 76081000 w 608"/>
                <a:gd name="T7" fmla="*/ 54520114 h 425"/>
                <a:gd name="T8" fmla="*/ 57774906 w 608"/>
                <a:gd name="T9" fmla="*/ 54520114 h 425"/>
                <a:gd name="T10" fmla="*/ 60501092 w 608"/>
                <a:gd name="T11" fmla="*/ 51819944 h 425"/>
                <a:gd name="T12" fmla="*/ 60501092 w 608"/>
                <a:gd name="T13" fmla="*/ 51819944 h 425"/>
                <a:gd name="T14" fmla="*/ 60501092 w 608"/>
                <a:gd name="T15" fmla="*/ 51819944 h 425"/>
                <a:gd name="T16" fmla="*/ 52321812 w 608"/>
                <a:gd name="T17" fmla="*/ 37289949 h 425"/>
                <a:gd name="T18" fmla="*/ 46739003 w 608"/>
                <a:gd name="T19" fmla="*/ 35489478 h 425"/>
                <a:gd name="T20" fmla="*/ 46739003 w 608"/>
                <a:gd name="T21" fmla="*/ 30989195 h 425"/>
                <a:gd name="T22" fmla="*/ 44012816 w 608"/>
                <a:gd name="T23" fmla="*/ 24559708 h 425"/>
                <a:gd name="T24" fmla="*/ 43103727 w 608"/>
                <a:gd name="T25" fmla="*/ 21859539 h 425"/>
                <a:gd name="T26" fmla="*/ 43103727 w 608"/>
                <a:gd name="T27" fmla="*/ 18130580 h 425"/>
                <a:gd name="T28" fmla="*/ 43103727 w 608"/>
                <a:gd name="T29" fmla="*/ 12729882 h 425"/>
                <a:gd name="T30" fmla="*/ 52321812 w 608"/>
                <a:gd name="T31" fmla="*/ 5529072 h 425"/>
                <a:gd name="T32" fmla="*/ 62318910 w 608"/>
                <a:gd name="T33" fmla="*/ 12729882 h 425"/>
                <a:gd name="T34" fmla="*/ 61410182 w 608"/>
                <a:gd name="T35" fmla="*/ 18130580 h 425"/>
                <a:gd name="T36" fmla="*/ 62318910 w 608"/>
                <a:gd name="T37" fmla="*/ 21859539 h 425"/>
                <a:gd name="T38" fmla="*/ 60501092 w 608"/>
                <a:gd name="T39" fmla="*/ 24559708 h 425"/>
                <a:gd name="T40" fmla="*/ 57774906 w 608"/>
                <a:gd name="T41" fmla="*/ 30989195 h 425"/>
                <a:gd name="T42" fmla="*/ 57774906 w 608"/>
                <a:gd name="T43" fmla="*/ 35489478 h 425"/>
                <a:gd name="T44" fmla="*/ 64136368 w 608"/>
                <a:gd name="T45" fmla="*/ 38190006 h 425"/>
                <a:gd name="T46" fmla="*/ 71536996 w 608"/>
                <a:gd name="T47" fmla="*/ 40890175 h 425"/>
                <a:gd name="T48" fmla="*/ 78807547 w 608"/>
                <a:gd name="T49" fmla="*/ 52720001 h 425"/>
                <a:gd name="T50" fmla="*/ 42194998 w 608"/>
                <a:gd name="T51" fmla="*/ 36389534 h 425"/>
                <a:gd name="T52" fmla="*/ 42194998 w 608"/>
                <a:gd name="T53" fmla="*/ 36389534 h 425"/>
                <a:gd name="T54" fmla="*/ 50374278 w 608"/>
                <a:gd name="T55" fmla="*/ 39090062 h 425"/>
                <a:gd name="T56" fmla="*/ 57774906 w 608"/>
                <a:gd name="T57" fmla="*/ 51819944 h 425"/>
                <a:gd name="T58" fmla="*/ 57774906 w 608"/>
                <a:gd name="T59" fmla="*/ 51819944 h 425"/>
                <a:gd name="T60" fmla="*/ 57774906 w 608"/>
                <a:gd name="T61" fmla="*/ 51819944 h 425"/>
                <a:gd name="T62" fmla="*/ 55048359 w 608"/>
                <a:gd name="T63" fmla="*/ 54520114 h 425"/>
                <a:gd name="T64" fmla="*/ 2726547 w 608"/>
                <a:gd name="T65" fmla="*/ 54520114 h 425"/>
                <a:gd name="T66" fmla="*/ 0 w 608"/>
                <a:gd name="T67" fmla="*/ 51819944 h 425"/>
                <a:gd name="T68" fmla="*/ 0 w 608"/>
                <a:gd name="T69" fmla="*/ 51819944 h 425"/>
                <a:gd name="T70" fmla="*/ 0 w 608"/>
                <a:gd name="T71" fmla="*/ 51819944 h 425"/>
                <a:gd name="T72" fmla="*/ 7270552 w 608"/>
                <a:gd name="T73" fmla="*/ 39090062 h 425"/>
                <a:gd name="T74" fmla="*/ 15579547 w 608"/>
                <a:gd name="T75" fmla="*/ 36389534 h 425"/>
                <a:gd name="T76" fmla="*/ 22850099 w 608"/>
                <a:gd name="T77" fmla="*/ 33689365 h 425"/>
                <a:gd name="T78" fmla="*/ 22850099 w 608"/>
                <a:gd name="T79" fmla="*/ 28160293 h 425"/>
                <a:gd name="T80" fmla="*/ 20123912 w 608"/>
                <a:gd name="T81" fmla="*/ 21859539 h 425"/>
                <a:gd name="T82" fmla="*/ 18306094 w 608"/>
                <a:gd name="T83" fmla="*/ 19159369 h 425"/>
                <a:gd name="T84" fmla="*/ 19214823 w 608"/>
                <a:gd name="T85" fmla="*/ 14529995 h 425"/>
                <a:gd name="T86" fmla="*/ 18306094 w 608"/>
                <a:gd name="T87" fmla="*/ 9129656 h 425"/>
                <a:gd name="T88" fmla="*/ 28432908 w 608"/>
                <a:gd name="T89" fmla="*/ 0 h 425"/>
                <a:gd name="T90" fmla="*/ 39468811 w 608"/>
                <a:gd name="T91" fmla="*/ 9129656 h 425"/>
                <a:gd name="T92" fmla="*/ 38559722 w 608"/>
                <a:gd name="T93" fmla="*/ 14529995 h 425"/>
                <a:gd name="T94" fmla="*/ 39468811 w 608"/>
                <a:gd name="T95" fmla="*/ 19159369 h 425"/>
                <a:gd name="T96" fmla="*/ 37650993 w 608"/>
                <a:gd name="T97" fmla="*/ 21859539 h 425"/>
                <a:gd name="T98" fmla="*/ 34794731 w 608"/>
                <a:gd name="T99" fmla="*/ 28160293 h 425"/>
                <a:gd name="T100" fmla="*/ 34794731 w 608"/>
                <a:gd name="T101" fmla="*/ 33689365 h 425"/>
                <a:gd name="T102" fmla="*/ 42194998 w 608"/>
                <a:gd name="T103" fmla="*/ 36389534 h 4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08" h="425">
                  <a:moveTo>
                    <a:pt x="607" y="410"/>
                  </a:moveTo>
                  <a:lnTo>
                    <a:pt x="607" y="410"/>
                  </a:lnTo>
                  <a:cubicBezTo>
                    <a:pt x="607" y="417"/>
                    <a:pt x="593" y="424"/>
                    <a:pt x="586" y="424"/>
                  </a:cubicBezTo>
                  <a:cubicBezTo>
                    <a:pt x="445" y="424"/>
                    <a:pt x="445" y="424"/>
                    <a:pt x="445" y="424"/>
                  </a:cubicBezTo>
                  <a:cubicBezTo>
                    <a:pt x="459" y="424"/>
                    <a:pt x="466" y="417"/>
                    <a:pt x="466" y="403"/>
                  </a:cubicBezTo>
                  <a:cubicBezTo>
                    <a:pt x="466" y="403"/>
                    <a:pt x="466" y="318"/>
                    <a:pt x="403" y="290"/>
                  </a:cubicBezTo>
                  <a:cubicBezTo>
                    <a:pt x="374" y="276"/>
                    <a:pt x="374" y="276"/>
                    <a:pt x="360" y="276"/>
                  </a:cubicBezTo>
                  <a:cubicBezTo>
                    <a:pt x="360" y="241"/>
                    <a:pt x="360" y="241"/>
                    <a:pt x="360" y="241"/>
                  </a:cubicBezTo>
                  <a:cubicBezTo>
                    <a:pt x="360" y="241"/>
                    <a:pt x="346" y="226"/>
                    <a:pt x="339" y="191"/>
                  </a:cubicBezTo>
                  <a:cubicBezTo>
                    <a:pt x="332" y="191"/>
                    <a:pt x="332" y="184"/>
                    <a:pt x="332" y="170"/>
                  </a:cubicBezTo>
                  <a:cubicBezTo>
                    <a:pt x="332" y="163"/>
                    <a:pt x="325" y="141"/>
                    <a:pt x="332" y="141"/>
                  </a:cubicBezTo>
                  <a:cubicBezTo>
                    <a:pt x="332" y="127"/>
                    <a:pt x="332" y="106"/>
                    <a:pt x="332" y="99"/>
                  </a:cubicBezTo>
                  <a:cubicBezTo>
                    <a:pt x="332" y="71"/>
                    <a:pt x="360" y="43"/>
                    <a:pt x="403" y="43"/>
                  </a:cubicBezTo>
                  <a:cubicBezTo>
                    <a:pt x="452" y="43"/>
                    <a:pt x="473" y="71"/>
                    <a:pt x="480" y="99"/>
                  </a:cubicBezTo>
                  <a:cubicBezTo>
                    <a:pt x="480" y="106"/>
                    <a:pt x="473" y="127"/>
                    <a:pt x="473" y="141"/>
                  </a:cubicBezTo>
                  <a:cubicBezTo>
                    <a:pt x="487" y="141"/>
                    <a:pt x="480" y="163"/>
                    <a:pt x="480" y="170"/>
                  </a:cubicBezTo>
                  <a:cubicBezTo>
                    <a:pt x="480" y="184"/>
                    <a:pt x="473" y="191"/>
                    <a:pt x="466" y="191"/>
                  </a:cubicBezTo>
                  <a:cubicBezTo>
                    <a:pt x="459" y="226"/>
                    <a:pt x="445" y="241"/>
                    <a:pt x="445" y="241"/>
                  </a:cubicBezTo>
                  <a:cubicBezTo>
                    <a:pt x="445" y="276"/>
                    <a:pt x="445" y="276"/>
                    <a:pt x="445" y="276"/>
                  </a:cubicBezTo>
                  <a:cubicBezTo>
                    <a:pt x="445" y="276"/>
                    <a:pt x="459" y="276"/>
                    <a:pt x="494" y="297"/>
                  </a:cubicBezTo>
                  <a:cubicBezTo>
                    <a:pt x="537" y="311"/>
                    <a:pt x="523" y="297"/>
                    <a:pt x="551" y="318"/>
                  </a:cubicBezTo>
                  <a:cubicBezTo>
                    <a:pt x="607" y="339"/>
                    <a:pt x="607" y="410"/>
                    <a:pt x="607" y="410"/>
                  </a:cubicBezTo>
                  <a:close/>
                  <a:moveTo>
                    <a:pt x="325" y="283"/>
                  </a:moveTo>
                  <a:lnTo>
                    <a:pt x="325" y="283"/>
                  </a:lnTo>
                  <a:cubicBezTo>
                    <a:pt x="367" y="297"/>
                    <a:pt x="353" y="290"/>
                    <a:pt x="388" y="304"/>
                  </a:cubicBezTo>
                  <a:cubicBezTo>
                    <a:pt x="445" y="332"/>
                    <a:pt x="445" y="403"/>
                    <a:pt x="445" y="403"/>
                  </a:cubicBezTo>
                  <a:cubicBezTo>
                    <a:pt x="445" y="417"/>
                    <a:pt x="431" y="424"/>
                    <a:pt x="424" y="424"/>
                  </a:cubicBezTo>
                  <a:cubicBezTo>
                    <a:pt x="21" y="424"/>
                    <a:pt x="21" y="424"/>
                    <a:pt x="21" y="424"/>
                  </a:cubicBezTo>
                  <a:cubicBezTo>
                    <a:pt x="14" y="424"/>
                    <a:pt x="0" y="417"/>
                    <a:pt x="0" y="403"/>
                  </a:cubicBezTo>
                  <a:cubicBezTo>
                    <a:pt x="0" y="403"/>
                    <a:pt x="0" y="332"/>
                    <a:pt x="56" y="304"/>
                  </a:cubicBezTo>
                  <a:cubicBezTo>
                    <a:pt x="92" y="290"/>
                    <a:pt x="77" y="304"/>
                    <a:pt x="120" y="283"/>
                  </a:cubicBezTo>
                  <a:cubicBezTo>
                    <a:pt x="162" y="269"/>
                    <a:pt x="176" y="262"/>
                    <a:pt x="176" y="262"/>
                  </a:cubicBezTo>
                  <a:cubicBezTo>
                    <a:pt x="176" y="219"/>
                    <a:pt x="176" y="219"/>
                    <a:pt x="176" y="219"/>
                  </a:cubicBezTo>
                  <a:cubicBezTo>
                    <a:pt x="176" y="219"/>
                    <a:pt x="155" y="205"/>
                    <a:pt x="155" y="170"/>
                  </a:cubicBezTo>
                  <a:cubicBezTo>
                    <a:pt x="141" y="170"/>
                    <a:pt x="141" y="156"/>
                    <a:pt x="141" y="149"/>
                  </a:cubicBezTo>
                  <a:cubicBezTo>
                    <a:pt x="141" y="141"/>
                    <a:pt x="134" y="113"/>
                    <a:pt x="148" y="113"/>
                  </a:cubicBezTo>
                  <a:cubicBezTo>
                    <a:pt x="141" y="92"/>
                    <a:pt x="141" y="78"/>
                    <a:pt x="141" y="71"/>
                  </a:cubicBezTo>
                  <a:cubicBezTo>
                    <a:pt x="148" y="35"/>
                    <a:pt x="176" y="7"/>
                    <a:pt x="219" y="0"/>
                  </a:cubicBezTo>
                  <a:cubicBezTo>
                    <a:pt x="275" y="7"/>
                    <a:pt x="297" y="35"/>
                    <a:pt x="304" y="71"/>
                  </a:cubicBezTo>
                  <a:cubicBezTo>
                    <a:pt x="304" y="78"/>
                    <a:pt x="304" y="92"/>
                    <a:pt x="297" y="113"/>
                  </a:cubicBezTo>
                  <a:cubicBezTo>
                    <a:pt x="311" y="113"/>
                    <a:pt x="304" y="141"/>
                    <a:pt x="304" y="149"/>
                  </a:cubicBezTo>
                  <a:cubicBezTo>
                    <a:pt x="304" y="156"/>
                    <a:pt x="304" y="170"/>
                    <a:pt x="290" y="170"/>
                  </a:cubicBezTo>
                  <a:cubicBezTo>
                    <a:pt x="282" y="205"/>
                    <a:pt x="268" y="219"/>
                    <a:pt x="268" y="219"/>
                  </a:cubicBezTo>
                  <a:cubicBezTo>
                    <a:pt x="268" y="262"/>
                    <a:pt x="268" y="262"/>
                    <a:pt x="268" y="262"/>
                  </a:cubicBezTo>
                  <a:cubicBezTo>
                    <a:pt x="268" y="262"/>
                    <a:pt x="282" y="262"/>
                    <a:pt x="325" y="283"/>
                  </a:cubicBezTo>
                  <a:close/>
                </a:path>
              </a:pathLst>
            </a:custGeom>
            <a:grpFill/>
            <a:ln>
              <a:noFill/>
            </a:ln>
            <a:extLst/>
          </p:spPr>
          <p:txBody>
            <a:bodyPr wrap="none" anchor="ctr"/>
            <a:lstStyle/>
            <a:p>
              <a:endParaRPr lang="en-US"/>
            </a:p>
          </p:txBody>
        </p:sp>
        <p:sp>
          <p:nvSpPr>
            <p:cNvPr id="15" name="Freeform 89"/>
            <p:cNvSpPr>
              <a:spLocks noChangeArrowheads="1"/>
            </p:cNvSpPr>
            <p:nvPr/>
          </p:nvSpPr>
          <p:spPr bwMode="auto">
            <a:xfrm>
              <a:off x="5801561" y="6090123"/>
              <a:ext cx="355909" cy="203200"/>
            </a:xfrm>
            <a:custGeom>
              <a:avLst/>
              <a:gdLst>
                <a:gd name="T0" fmla="*/ 78807547 w 608"/>
                <a:gd name="T1" fmla="*/ 52720001 h 425"/>
                <a:gd name="T2" fmla="*/ 78807547 w 608"/>
                <a:gd name="T3" fmla="*/ 52720001 h 425"/>
                <a:gd name="T4" fmla="*/ 78807547 w 608"/>
                <a:gd name="T5" fmla="*/ 52720001 h 425"/>
                <a:gd name="T6" fmla="*/ 76081000 w 608"/>
                <a:gd name="T7" fmla="*/ 54520114 h 425"/>
                <a:gd name="T8" fmla="*/ 57774906 w 608"/>
                <a:gd name="T9" fmla="*/ 54520114 h 425"/>
                <a:gd name="T10" fmla="*/ 60501092 w 608"/>
                <a:gd name="T11" fmla="*/ 51819944 h 425"/>
                <a:gd name="T12" fmla="*/ 60501092 w 608"/>
                <a:gd name="T13" fmla="*/ 51819944 h 425"/>
                <a:gd name="T14" fmla="*/ 60501092 w 608"/>
                <a:gd name="T15" fmla="*/ 51819944 h 425"/>
                <a:gd name="T16" fmla="*/ 52321812 w 608"/>
                <a:gd name="T17" fmla="*/ 37289949 h 425"/>
                <a:gd name="T18" fmla="*/ 46739003 w 608"/>
                <a:gd name="T19" fmla="*/ 35489478 h 425"/>
                <a:gd name="T20" fmla="*/ 46739003 w 608"/>
                <a:gd name="T21" fmla="*/ 30989195 h 425"/>
                <a:gd name="T22" fmla="*/ 44012816 w 608"/>
                <a:gd name="T23" fmla="*/ 24559708 h 425"/>
                <a:gd name="T24" fmla="*/ 43103727 w 608"/>
                <a:gd name="T25" fmla="*/ 21859539 h 425"/>
                <a:gd name="T26" fmla="*/ 43103727 w 608"/>
                <a:gd name="T27" fmla="*/ 18130580 h 425"/>
                <a:gd name="T28" fmla="*/ 43103727 w 608"/>
                <a:gd name="T29" fmla="*/ 12729882 h 425"/>
                <a:gd name="T30" fmla="*/ 52321812 w 608"/>
                <a:gd name="T31" fmla="*/ 5529072 h 425"/>
                <a:gd name="T32" fmla="*/ 62318910 w 608"/>
                <a:gd name="T33" fmla="*/ 12729882 h 425"/>
                <a:gd name="T34" fmla="*/ 61410182 w 608"/>
                <a:gd name="T35" fmla="*/ 18130580 h 425"/>
                <a:gd name="T36" fmla="*/ 62318910 w 608"/>
                <a:gd name="T37" fmla="*/ 21859539 h 425"/>
                <a:gd name="T38" fmla="*/ 60501092 w 608"/>
                <a:gd name="T39" fmla="*/ 24559708 h 425"/>
                <a:gd name="T40" fmla="*/ 57774906 w 608"/>
                <a:gd name="T41" fmla="*/ 30989195 h 425"/>
                <a:gd name="T42" fmla="*/ 57774906 w 608"/>
                <a:gd name="T43" fmla="*/ 35489478 h 425"/>
                <a:gd name="T44" fmla="*/ 64136368 w 608"/>
                <a:gd name="T45" fmla="*/ 38190006 h 425"/>
                <a:gd name="T46" fmla="*/ 71536996 w 608"/>
                <a:gd name="T47" fmla="*/ 40890175 h 425"/>
                <a:gd name="T48" fmla="*/ 78807547 w 608"/>
                <a:gd name="T49" fmla="*/ 52720001 h 425"/>
                <a:gd name="T50" fmla="*/ 42194998 w 608"/>
                <a:gd name="T51" fmla="*/ 36389534 h 425"/>
                <a:gd name="T52" fmla="*/ 42194998 w 608"/>
                <a:gd name="T53" fmla="*/ 36389534 h 425"/>
                <a:gd name="T54" fmla="*/ 50374278 w 608"/>
                <a:gd name="T55" fmla="*/ 39090062 h 425"/>
                <a:gd name="T56" fmla="*/ 57774906 w 608"/>
                <a:gd name="T57" fmla="*/ 51819944 h 425"/>
                <a:gd name="T58" fmla="*/ 57774906 w 608"/>
                <a:gd name="T59" fmla="*/ 51819944 h 425"/>
                <a:gd name="T60" fmla="*/ 57774906 w 608"/>
                <a:gd name="T61" fmla="*/ 51819944 h 425"/>
                <a:gd name="T62" fmla="*/ 55048359 w 608"/>
                <a:gd name="T63" fmla="*/ 54520114 h 425"/>
                <a:gd name="T64" fmla="*/ 2726547 w 608"/>
                <a:gd name="T65" fmla="*/ 54520114 h 425"/>
                <a:gd name="T66" fmla="*/ 0 w 608"/>
                <a:gd name="T67" fmla="*/ 51819944 h 425"/>
                <a:gd name="T68" fmla="*/ 0 w 608"/>
                <a:gd name="T69" fmla="*/ 51819944 h 425"/>
                <a:gd name="T70" fmla="*/ 0 w 608"/>
                <a:gd name="T71" fmla="*/ 51819944 h 425"/>
                <a:gd name="T72" fmla="*/ 7270552 w 608"/>
                <a:gd name="T73" fmla="*/ 39090062 h 425"/>
                <a:gd name="T74" fmla="*/ 15579547 w 608"/>
                <a:gd name="T75" fmla="*/ 36389534 h 425"/>
                <a:gd name="T76" fmla="*/ 22850099 w 608"/>
                <a:gd name="T77" fmla="*/ 33689365 h 425"/>
                <a:gd name="T78" fmla="*/ 22850099 w 608"/>
                <a:gd name="T79" fmla="*/ 28160293 h 425"/>
                <a:gd name="T80" fmla="*/ 20123912 w 608"/>
                <a:gd name="T81" fmla="*/ 21859539 h 425"/>
                <a:gd name="T82" fmla="*/ 18306094 w 608"/>
                <a:gd name="T83" fmla="*/ 19159369 h 425"/>
                <a:gd name="T84" fmla="*/ 19214823 w 608"/>
                <a:gd name="T85" fmla="*/ 14529995 h 425"/>
                <a:gd name="T86" fmla="*/ 18306094 w 608"/>
                <a:gd name="T87" fmla="*/ 9129656 h 425"/>
                <a:gd name="T88" fmla="*/ 28432908 w 608"/>
                <a:gd name="T89" fmla="*/ 0 h 425"/>
                <a:gd name="T90" fmla="*/ 39468811 w 608"/>
                <a:gd name="T91" fmla="*/ 9129656 h 425"/>
                <a:gd name="T92" fmla="*/ 38559722 w 608"/>
                <a:gd name="T93" fmla="*/ 14529995 h 425"/>
                <a:gd name="T94" fmla="*/ 39468811 w 608"/>
                <a:gd name="T95" fmla="*/ 19159369 h 425"/>
                <a:gd name="T96" fmla="*/ 37650993 w 608"/>
                <a:gd name="T97" fmla="*/ 21859539 h 425"/>
                <a:gd name="T98" fmla="*/ 34794731 w 608"/>
                <a:gd name="T99" fmla="*/ 28160293 h 425"/>
                <a:gd name="T100" fmla="*/ 34794731 w 608"/>
                <a:gd name="T101" fmla="*/ 33689365 h 425"/>
                <a:gd name="T102" fmla="*/ 42194998 w 608"/>
                <a:gd name="T103" fmla="*/ 36389534 h 4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08" h="425">
                  <a:moveTo>
                    <a:pt x="607" y="410"/>
                  </a:moveTo>
                  <a:lnTo>
                    <a:pt x="607" y="410"/>
                  </a:lnTo>
                  <a:cubicBezTo>
                    <a:pt x="607" y="417"/>
                    <a:pt x="593" y="424"/>
                    <a:pt x="586" y="424"/>
                  </a:cubicBezTo>
                  <a:cubicBezTo>
                    <a:pt x="445" y="424"/>
                    <a:pt x="445" y="424"/>
                    <a:pt x="445" y="424"/>
                  </a:cubicBezTo>
                  <a:cubicBezTo>
                    <a:pt x="459" y="424"/>
                    <a:pt x="466" y="417"/>
                    <a:pt x="466" y="403"/>
                  </a:cubicBezTo>
                  <a:cubicBezTo>
                    <a:pt x="466" y="403"/>
                    <a:pt x="466" y="318"/>
                    <a:pt x="403" y="290"/>
                  </a:cubicBezTo>
                  <a:cubicBezTo>
                    <a:pt x="374" y="276"/>
                    <a:pt x="374" y="276"/>
                    <a:pt x="360" y="276"/>
                  </a:cubicBezTo>
                  <a:cubicBezTo>
                    <a:pt x="360" y="241"/>
                    <a:pt x="360" y="241"/>
                    <a:pt x="360" y="241"/>
                  </a:cubicBezTo>
                  <a:cubicBezTo>
                    <a:pt x="360" y="241"/>
                    <a:pt x="346" y="226"/>
                    <a:pt x="339" y="191"/>
                  </a:cubicBezTo>
                  <a:cubicBezTo>
                    <a:pt x="332" y="191"/>
                    <a:pt x="332" y="184"/>
                    <a:pt x="332" y="170"/>
                  </a:cubicBezTo>
                  <a:cubicBezTo>
                    <a:pt x="332" y="163"/>
                    <a:pt x="325" y="141"/>
                    <a:pt x="332" y="141"/>
                  </a:cubicBezTo>
                  <a:cubicBezTo>
                    <a:pt x="332" y="127"/>
                    <a:pt x="332" y="106"/>
                    <a:pt x="332" y="99"/>
                  </a:cubicBezTo>
                  <a:cubicBezTo>
                    <a:pt x="332" y="71"/>
                    <a:pt x="360" y="43"/>
                    <a:pt x="403" y="43"/>
                  </a:cubicBezTo>
                  <a:cubicBezTo>
                    <a:pt x="452" y="43"/>
                    <a:pt x="473" y="71"/>
                    <a:pt x="480" y="99"/>
                  </a:cubicBezTo>
                  <a:cubicBezTo>
                    <a:pt x="480" y="106"/>
                    <a:pt x="473" y="127"/>
                    <a:pt x="473" y="141"/>
                  </a:cubicBezTo>
                  <a:cubicBezTo>
                    <a:pt x="487" y="141"/>
                    <a:pt x="480" y="163"/>
                    <a:pt x="480" y="170"/>
                  </a:cubicBezTo>
                  <a:cubicBezTo>
                    <a:pt x="480" y="184"/>
                    <a:pt x="473" y="191"/>
                    <a:pt x="466" y="191"/>
                  </a:cubicBezTo>
                  <a:cubicBezTo>
                    <a:pt x="459" y="226"/>
                    <a:pt x="445" y="241"/>
                    <a:pt x="445" y="241"/>
                  </a:cubicBezTo>
                  <a:cubicBezTo>
                    <a:pt x="445" y="276"/>
                    <a:pt x="445" y="276"/>
                    <a:pt x="445" y="276"/>
                  </a:cubicBezTo>
                  <a:cubicBezTo>
                    <a:pt x="445" y="276"/>
                    <a:pt x="459" y="276"/>
                    <a:pt x="494" y="297"/>
                  </a:cubicBezTo>
                  <a:cubicBezTo>
                    <a:pt x="537" y="311"/>
                    <a:pt x="523" y="297"/>
                    <a:pt x="551" y="318"/>
                  </a:cubicBezTo>
                  <a:cubicBezTo>
                    <a:pt x="607" y="339"/>
                    <a:pt x="607" y="410"/>
                    <a:pt x="607" y="410"/>
                  </a:cubicBezTo>
                  <a:close/>
                  <a:moveTo>
                    <a:pt x="325" y="283"/>
                  </a:moveTo>
                  <a:lnTo>
                    <a:pt x="325" y="283"/>
                  </a:lnTo>
                  <a:cubicBezTo>
                    <a:pt x="367" y="297"/>
                    <a:pt x="353" y="290"/>
                    <a:pt x="388" y="304"/>
                  </a:cubicBezTo>
                  <a:cubicBezTo>
                    <a:pt x="445" y="332"/>
                    <a:pt x="445" y="403"/>
                    <a:pt x="445" y="403"/>
                  </a:cubicBezTo>
                  <a:cubicBezTo>
                    <a:pt x="445" y="417"/>
                    <a:pt x="431" y="424"/>
                    <a:pt x="424" y="424"/>
                  </a:cubicBezTo>
                  <a:cubicBezTo>
                    <a:pt x="21" y="424"/>
                    <a:pt x="21" y="424"/>
                    <a:pt x="21" y="424"/>
                  </a:cubicBezTo>
                  <a:cubicBezTo>
                    <a:pt x="14" y="424"/>
                    <a:pt x="0" y="417"/>
                    <a:pt x="0" y="403"/>
                  </a:cubicBezTo>
                  <a:cubicBezTo>
                    <a:pt x="0" y="403"/>
                    <a:pt x="0" y="332"/>
                    <a:pt x="56" y="304"/>
                  </a:cubicBezTo>
                  <a:cubicBezTo>
                    <a:pt x="92" y="290"/>
                    <a:pt x="77" y="304"/>
                    <a:pt x="120" y="283"/>
                  </a:cubicBezTo>
                  <a:cubicBezTo>
                    <a:pt x="162" y="269"/>
                    <a:pt x="176" y="262"/>
                    <a:pt x="176" y="262"/>
                  </a:cubicBezTo>
                  <a:cubicBezTo>
                    <a:pt x="176" y="219"/>
                    <a:pt x="176" y="219"/>
                    <a:pt x="176" y="219"/>
                  </a:cubicBezTo>
                  <a:cubicBezTo>
                    <a:pt x="176" y="219"/>
                    <a:pt x="155" y="205"/>
                    <a:pt x="155" y="170"/>
                  </a:cubicBezTo>
                  <a:cubicBezTo>
                    <a:pt x="141" y="170"/>
                    <a:pt x="141" y="156"/>
                    <a:pt x="141" y="149"/>
                  </a:cubicBezTo>
                  <a:cubicBezTo>
                    <a:pt x="141" y="141"/>
                    <a:pt x="134" y="113"/>
                    <a:pt x="148" y="113"/>
                  </a:cubicBezTo>
                  <a:cubicBezTo>
                    <a:pt x="141" y="92"/>
                    <a:pt x="141" y="78"/>
                    <a:pt x="141" y="71"/>
                  </a:cubicBezTo>
                  <a:cubicBezTo>
                    <a:pt x="148" y="35"/>
                    <a:pt x="176" y="7"/>
                    <a:pt x="219" y="0"/>
                  </a:cubicBezTo>
                  <a:cubicBezTo>
                    <a:pt x="275" y="7"/>
                    <a:pt x="297" y="35"/>
                    <a:pt x="304" y="71"/>
                  </a:cubicBezTo>
                  <a:cubicBezTo>
                    <a:pt x="304" y="78"/>
                    <a:pt x="304" y="92"/>
                    <a:pt x="297" y="113"/>
                  </a:cubicBezTo>
                  <a:cubicBezTo>
                    <a:pt x="311" y="113"/>
                    <a:pt x="304" y="141"/>
                    <a:pt x="304" y="149"/>
                  </a:cubicBezTo>
                  <a:cubicBezTo>
                    <a:pt x="304" y="156"/>
                    <a:pt x="304" y="170"/>
                    <a:pt x="290" y="170"/>
                  </a:cubicBezTo>
                  <a:cubicBezTo>
                    <a:pt x="282" y="205"/>
                    <a:pt x="268" y="219"/>
                    <a:pt x="268" y="219"/>
                  </a:cubicBezTo>
                  <a:cubicBezTo>
                    <a:pt x="268" y="262"/>
                    <a:pt x="268" y="262"/>
                    <a:pt x="268" y="262"/>
                  </a:cubicBezTo>
                  <a:cubicBezTo>
                    <a:pt x="268" y="262"/>
                    <a:pt x="282" y="262"/>
                    <a:pt x="325" y="283"/>
                  </a:cubicBezTo>
                  <a:close/>
                </a:path>
              </a:pathLst>
            </a:custGeom>
            <a:grpFill/>
            <a:ln>
              <a:noFill/>
            </a:ln>
            <a:extLst/>
          </p:spPr>
          <p:txBody>
            <a:bodyPr wrap="none" anchor="ctr"/>
            <a:lstStyle/>
            <a:p>
              <a:endParaRPr lang="en-US"/>
            </a:p>
          </p:txBody>
        </p:sp>
      </p:grpSp>
      <p:sp>
        <p:nvSpPr>
          <p:cNvPr id="17" name="16 CuadroTexto"/>
          <p:cNvSpPr txBox="1"/>
          <p:nvPr/>
        </p:nvSpPr>
        <p:spPr>
          <a:xfrm>
            <a:off x="6790028" y="4835423"/>
            <a:ext cx="1583197" cy="338554"/>
          </a:xfrm>
          <a:prstGeom prst="rect">
            <a:avLst/>
          </a:prstGeom>
          <a:noFill/>
        </p:spPr>
        <p:txBody>
          <a:bodyPr wrap="square" rtlCol="0">
            <a:spAutoFit/>
          </a:bodyPr>
          <a:lstStyle/>
          <a:p>
            <a:r>
              <a:rPr lang="ca-ES" sz="1600" b="1" dirty="0">
                <a:solidFill>
                  <a:schemeClr val="bg1">
                    <a:lumMod val="50000"/>
                  </a:schemeClr>
                </a:solidFill>
              </a:rPr>
              <a:t>Educació</a:t>
            </a:r>
          </a:p>
        </p:txBody>
      </p:sp>
      <p:sp>
        <p:nvSpPr>
          <p:cNvPr id="23" name="22 CuadroTexto"/>
          <p:cNvSpPr txBox="1"/>
          <p:nvPr/>
        </p:nvSpPr>
        <p:spPr>
          <a:xfrm>
            <a:off x="6790027" y="5339479"/>
            <a:ext cx="1583197" cy="338554"/>
          </a:xfrm>
          <a:prstGeom prst="rect">
            <a:avLst/>
          </a:prstGeom>
          <a:noFill/>
        </p:spPr>
        <p:txBody>
          <a:bodyPr wrap="square" rtlCol="0">
            <a:spAutoFit/>
          </a:bodyPr>
          <a:lstStyle/>
          <a:p>
            <a:r>
              <a:rPr lang="ca-ES" sz="1600" b="1" dirty="0">
                <a:solidFill>
                  <a:schemeClr val="bg1">
                    <a:lumMod val="50000"/>
                  </a:schemeClr>
                </a:solidFill>
              </a:rPr>
              <a:t>Voluntariat</a:t>
            </a:r>
          </a:p>
        </p:txBody>
      </p:sp>
      <p:sp>
        <p:nvSpPr>
          <p:cNvPr id="25" name="24 CuadroTexto"/>
          <p:cNvSpPr txBox="1"/>
          <p:nvPr/>
        </p:nvSpPr>
        <p:spPr>
          <a:xfrm>
            <a:off x="6790025" y="5843535"/>
            <a:ext cx="1583197" cy="338554"/>
          </a:xfrm>
          <a:prstGeom prst="rect">
            <a:avLst/>
          </a:prstGeom>
          <a:noFill/>
        </p:spPr>
        <p:txBody>
          <a:bodyPr wrap="square" rtlCol="0">
            <a:spAutoFit/>
          </a:bodyPr>
          <a:lstStyle/>
          <a:p>
            <a:r>
              <a:rPr lang="ca-ES" sz="1600" b="1" dirty="0">
                <a:solidFill>
                  <a:schemeClr val="bg1">
                    <a:lumMod val="50000"/>
                  </a:schemeClr>
                </a:solidFill>
              </a:rPr>
              <a:t>Participació</a:t>
            </a:r>
          </a:p>
        </p:txBody>
      </p:sp>
      <p:sp>
        <p:nvSpPr>
          <p:cNvPr id="2" name="Rectángulo 1">
            <a:extLst>
              <a:ext uri="{FF2B5EF4-FFF2-40B4-BE49-F238E27FC236}">
                <a16:creationId xmlns:a16="http://schemas.microsoft.com/office/drawing/2014/main" id="{FD657BC2-042B-41D5-AD4D-9651EB8B0C52}"/>
              </a:ext>
            </a:extLst>
          </p:cNvPr>
          <p:cNvSpPr/>
          <p:nvPr/>
        </p:nvSpPr>
        <p:spPr>
          <a:xfrm>
            <a:off x="180470" y="42612"/>
            <a:ext cx="4081567" cy="369332"/>
          </a:xfrm>
          <a:prstGeom prst="rect">
            <a:avLst/>
          </a:prstGeom>
        </p:spPr>
        <p:txBody>
          <a:bodyPr wrap="none">
            <a:spAutoFit/>
          </a:bodyPr>
          <a:lstStyle/>
          <a:p>
            <a:r>
              <a:rPr lang="ca-ES" b="1" dirty="0">
                <a:solidFill>
                  <a:schemeClr val="bg1"/>
                </a:solidFill>
                <a:latin typeface="Century Gothic" pitchFamily="34" charset="0"/>
              </a:rPr>
              <a:t>Servei Comunitari. De què parlem?</a:t>
            </a:r>
            <a:endParaRPr lang="ca-ES" b="1" dirty="0">
              <a:solidFill>
                <a:srgbClr val="45637A"/>
              </a:solidFill>
              <a:latin typeface="Century Gothic" pitchFamily="34" charset="0"/>
            </a:endParaRPr>
          </a:p>
        </p:txBody>
      </p:sp>
    </p:spTree>
    <p:extLst>
      <p:ext uri="{BB962C8B-B14F-4D97-AF65-F5344CB8AC3E}">
        <p14:creationId xmlns:p14="http://schemas.microsoft.com/office/powerpoint/2010/main" val="2600069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hendrik-morkel-463926-unsplash.jpg"/>
          <p:cNvPicPr>
            <a:picLocks noChangeAspect="1"/>
          </p:cNvPicPr>
          <p:nvPr/>
        </p:nvPicPr>
        <p:blipFill rotWithShape="1">
          <a:blip r:embed="rId3" cstate="print">
            <a:extLst>
              <a:ext uri="{28A0092B-C50C-407E-A947-70E740481C1C}">
                <a14:useLocalDpi xmlns:a14="http://schemas.microsoft.com/office/drawing/2010/main" val="0"/>
              </a:ext>
            </a:extLst>
          </a:blip>
          <a:srcRect b="63423"/>
          <a:stretch/>
        </p:blipFill>
        <p:spPr>
          <a:xfrm>
            <a:off x="7" y="4"/>
            <a:ext cx="9144001" cy="2508423"/>
          </a:xfrm>
          <a:prstGeom prst="rect">
            <a:avLst/>
          </a:prstGeom>
        </p:spPr>
      </p:pic>
      <p:sp>
        <p:nvSpPr>
          <p:cNvPr id="3" name="Rectángulo 2"/>
          <p:cNvSpPr/>
          <p:nvPr/>
        </p:nvSpPr>
        <p:spPr>
          <a:xfrm>
            <a:off x="250552" y="1222950"/>
            <a:ext cx="4105427" cy="4338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026" name="Picture 2" descr="http://www.projecterius.cat/img/p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557" y="1222941"/>
            <a:ext cx="3692837" cy="10801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rups\Dropbox\Dropbox\Associacio Hàbitats\Fotos\FOTOS MUSEU CIÈNCIES NATURALS\calders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 y="4181177"/>
            <a:ext cx="2704215" cy="2704213"/>
          </a:xfrm>
          <a:prstGeom prst="rect">
            <a:avLst/>
          </a:prstGeom>
          <a:noFill/>
          <a:extLst>
            <a:ext uri="{909E8E84-426E-40DD-AFC4-6F175D3DCCD1}">
              <a14:hiddenFill xmlns:a14="http://schemas.microsoft.com/office/drawing/2010/main">
                <a:solidFill>
                  <a:srgbClr val="FFFFFF"/>
                </a:solidFill>
              </a14:hiddenFill>
            </a:ext>
          </a:extLst>
        </p:spPr>
      </p:pic>
      <p:pic>
        <p:nvPicPr>
          <p:cNvPr id="11" name="6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2210" y="4186705"/>
            <a:ext cx="2771801" cy="2698689"/>
          </a:xfrm>
          <a:prstGeom prst="rect">
            <a:avLst/>
          </a:prstGeom>
        </p:spPr>
      </p:pic>
      <p:sp>
        <p:nvSpPr>
          <p:cNvPr id="14" name="Rectángulo 33"/>
          <p:cNvSpPr/>
          <p:nvPr/>
        </p:nvSpPr>
        <p:spPr>
          <a:xfrm>
            <a:off x="6402960" y="3646405"/>
            <a:ext cx="2520000" cy="720000"/>
          </a:xfrm>
          <a:prstGeom prst="rect">
            <a:avLst/>
          </a:prstGeom>
          <a:solidFill>
            <a:schemeClr val="accent5"/>
          </a:solidFill>
          <a:effectLst>
            <a:outerShdw blurRad="50800" dist="38100" dir="18900000" algn="bl" rotWithShape="0">
              <a:prstClr val="black">
                <a:alpha val="40000"/>
              </a:prstClr>
            </a:outerShdw>
          </a:effectLst>
        </p:spPr>
        <p:txBody>
          <a:bodyPr wrap="square" anchor="ctr" anchorCtr="0">
            <a:spAutoFit/>
          </a:bodyPr>
          <a:lstStyle/>
          <a:p>
            <a:pPr algn="ctr">
              <a:lnSpc>
                <a:spcPct val="125000"/>
              </a:lnSpc>
              <a:spcBef>
                <a:spcPts val="1800"/>
              </a:spcBef>
            </a:pPr>
            <a:r>
              <a:rPr lang="ca-ES" sz="1600" b="1" dirty="0" smtClean="0">
                <a:solidFill>
                  <a:srgbClr val="FFFFFF"/>
                </a:solidFill>
                <a:latin typeface="Century Gothic" panose="020B0502020202020204" pitchFamily="34" charset="0"/>
              </a:rPr>
              <a:t>155 </a:t>
            </a:r>
            <a:r>
              <a:rPr lang="ca-ES" sz="1600" dirty="0">
                <a:solidFill>
                  <a:srgbClr val="FFFFFF"/>
                </a:solidFill>
              </a:rPr>
              <a:t>centres </a:t>
            </a:r>
            <a:r>
              <a:rPr lang="ca-ES" sz="1600" dirty="0" smtClean="0">
                <a:solidFill>
                  <a:srgbClr val="FFFFFF"/>
                </a:solidFill>
              </a:rPr>
              <a:t>educatius</a:t>
            </a:r>
            <a:endParaRPr lang="ca-ES" sz="1600" dirty="0">
              <a:solidFill>
                <a:srgbClr val="FFFFFF"/>
              </a:solidFill>
            </a:endParaRPr>
          </a:p>
        </p:txBody>
      </p:sp>
      <p:pic>
        <p:nvPicPr>
          <p:cNvPr id="15" name="Picture 2" descr="C:\Users\grups\Desktop\DISSENY i PSP\fotos inspeccions\DSC0895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8695" b="2933"/>
          <a:stretch/>
        </p:blipFill>
        <p:spPr bwMode="auto">
          <a:xfrm>
            <a:off x="2591903" y="4186705"/>
            <a:ext cx="3872823" cy="2698689"/>
          </a:xfrm>
          <a:prstGeom prst="rect">
            <a:avLst/>
          </a:prstGeom>
          <a:noFill/>
          <a:extLst>
            <a:ext uri="{909E8E84-426E-40DD-AFC4-6F175D3DCCD1}">
              <a14:hiddenFill xmlns:a14="http://schemas.microsoft.com/office/drawing/2010/main">
                <a:solidFill>
                  <a:srgbClr val="FFFFFF"/>
                </a:solidFill>
              </a14:hiddenFill>
            </a:ext>
          </a:extLst>
        </p:spPr>
      </p:pic>
      <p:sp>
        <p:nvSpPr>
          <p:cNvPr id="19" name="Rectángulo 34"/>
          <p:cNvSpPr/>
          <p:nvPr/>
        </p:nvSpPr>
        <p:spPr>
          <a:xfrm>
            <a:off x="3312000" y="3646405"/>
            <a:ext cx="2520000" cy="720000"/>
          </a:xfrm>
          <a:prstGeom prst="rect">
            <a:avLst/>
          </a:prstGeom>
          <a:solidFill>
            <a:schemeClr val="accent5"/>
          </a:solidFill>
          <a:effectLst>
            <a:outerShdw blurRad="50800" dist="38100" dir="18900000" algn="bl" rotWithShape="0">
              <a:prstClr val="black">
                <a:alpha val="40000"/>
              </a:prstClr>
            </a:outerShdw>
          </a:effectLst>
        </p:spPr>
        <p:txBody>
          <a:bodyPr wrap="square">
            <a:spAutoFit/>
          </a:bodyPr>
          <a:lstStyle/>
          <a:p>
            <a:pPr algn="ctr">
              <a:lnSpc>
                <a:spcPct val="120000"/>
              </a:lnSpc>
            </a:pPr>
            <a:r>
              <a:rPr lang="ca-ES" sz="1600" b="1" dirty="0" smtClean="0">
                <a:solidFill>
                  <a:srgbClr val="FFFFFF"/>
                </a:solidFill>
                <a:latin typeface="Century Gothic"/>
                <a:cs typeface="Century Gothic"/>
              </a:rPr>
              <a:t>226</a:t>
            </a:r>
            <a:r>
              <a:rPr lang="ca-ES" sz="1600" b="1" dirty="0" smtClean="0">
                <a:solidFill>
                  <a:srgbClr val="FFFFFF"/>
                </a:solidFill>
              </a:rPr>
              <a:t> </a:t>
            </a:r>
            <a:r>
              <a:rPr lang="ca-ES" sz="1600" dirty="0">
                <a:solidFill>
                  <a:srgbClr val="FFFFFF"/>
                </a:solidFill>
              </a:rPr>
              <a:t>trams de riu analitzats </a:t>
            </a:r>
          </a:p>
          <a:p>
            <a:pPr algn="ctr">
              <a:lnSpc>
                <a:spcPct val="120000"/>
              </a:lnSpc>
            </a:pPr>
            <a:r>
              <a:rPr lang="ca-ES" sz="1600" b="1" dirty="0">
                <a:solidFill>
                  <a:srgbClr val="FFFFFF"/>
                </a:solidFill>
                <a:latin typeface="Century Gothic" panose="020B0502020202020204" pitchFamily="34" charset="0"/>
              </a:rPr>
              <a:t>113</a:t>
            </a:r>
            <a:r>
              <a:rPr lang="ca-ES" sz="1600" dirty="0" smtClean="0">
                <a:solidFill>
                  <a:srgbClr val="FFFFFF"/>
                </a:solidFill>
              </a:rPr>
              <a:t> </a:t>
            </a:r>
            <a:r>
              <a:rPr lang="ca-ES" sz="1600" dirty="0">
                <a:solidFill>
                  <a:srgbClr val="FFFFFF"/>
                </a:solidFill>
              </a:rPr>
              <a:t>km de </a:t>
            </a:r>
            <a:r>
              <a:rPr lang="ca-ES" sz="1600" dirty="0" smtClean="0">
                <a:solidFill>
                  <a:srgbClr val="FFFFFF"/>
                </a:solidFill>
              </a:rPr>
              <a:t>riu</a:t>
            </a:r>
            <a:endParaRPr lang="ca-ES" sz="1600" dirty="0">
              <a:solidFill>
                <a:srgbClr val="FFFFFF"/>
              </a:solidFill>
            </a:endParaRPr>
          </a:p>
        </p:txBody>
      </p:sp>
      <p:sp>
        <p:nvSpPr>
          <p:cNvPr id="4" name="3 CuadroTexto"/>
          <p:cNvSpPr txBox="1"/>
          <p:nvPr/>
        </p:nvSpPr>
        <p:spPr>
          <a:xfrm>
            <a:off x="251527" y="2852937"/>
            <a:ext cx="8874045" cy="369332"/>
          </a:xfrm>
          <a:prstGeom prst="rect">
            <a:avLst/>
          </a:prstGeom>
          <a:noFill/>
        </p:spPr>
        <p:txBody>
          <a:bodyPr wrap="square" rtlCol="0">
            <a:spAutoFit/>
          </a:bodyPr>
          <a:lstStyle/>
          <a:p>
            <a:r>
              <a:rPr lang="ca-ES" dirty="0">
                <a:solidFill>
                  <a:schemeClr val="bg1">
                    <a:lumMod val="50000"/>
                  </a:schemeClr>
                </a:solidFill>
              </a:rPr>
              <a:t>Qualsevol persona pot participar-hi. Entre totes fem seguiment de l’estat dels nostres rius!</a:t>
            </a:r>
          </a:p>
        </p:txBody>
      </p:sp>
      <p:sp>
        <p:nvSpPr>
          <p:cNvPr id="5" name="4 CuadroTexto"/>
          <p:cNvSpPr txBox="1"/>
          <p:nvPr/>
        </p:nvSpPr>
        <p:spPr>
          <a:xfrm>
            <a:off x="7794375" y="3266225"/>
            <a:ext cx="1224136" cy="261610"/>
          </a:xfrm>
          <a:prstGeom prst="rect">
            <a:avLst/>
          </a:prstGeom>
          <a:noFill/>
        </p:spPr>
        <p:txBody>
          <a:bodyPr wrap="square" rtlCol="0">
            <a:spAutoFit/>
          </a:bodyPr>
          <a:lstStyle/>
          <a:p>
            <a:r>
              <a:rPr lang="ca-ES" sz="1100" b="1" dirty="0">
                <a:solidFill>
                  <a:schemeClr val="bg1">
                    <a:lumMod val="65000"/>
                  </a:schemeClr>
                </a:solidFill>
              </a:rPr>
              <a:t>* Dades de </a:t>
            </a:r>
            <a:r>
              <a:rPr lang="ca-ES" sz="1100" b="1" dirty="0" smtClean="0">
                <a:solidFill>
                  <a:schemeClr val="bg1">
                    <a:lumMod val="65000"/>
                  </a:schemeClr>
                </a:solidFill>
              </a:rPr>
              <a:t>2021</a:t>
            </a:r>
            <a:endParaRPr lang="ca-ES" sz="1100" b="1" dirty="0">
              <a:solidFill>
                <a:schemeClr val="bg1">
                  <a:lumMod val="65000"/>
                </a:schemeClr>
              </a:solidFill>
            </a:endParaRPr>
          </a:p>
        </p:txBody>
      </p:sp>
      <p:sp>
        <p:nvSpPr>
          <p:cNvPr id="17" name="16 Rectángulo"/>
          <p:cNvSpPr/>
          <p:nvPr/>
        </p:nvSpPr>
        <p:spPr>
          <a:xfrm>
            <a:off x="0" y="0"/>
            <a:ext cx="9144000" cy="54868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a-ES" b="1" dirty="0">
              <a:solidFill>
                <a:srgbClr val="45637A"/>
              </a:solidFill>
              <a:latin typeface="Century Gothic" pitchFamily="34" charset="0"/>
            </a:endParaRPr>
          </a:p>
        </p:txBody>
      </p:sp>
      <p:pic>
        <p:nvPicPr>
          <p:cNvPr id="16" name="Imagen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flipH="1" flipV="1">
            <a:off x="7379306" y="158781"/>
            <a:ext cx="1584239" cy="231137"/>
          </a:xfrm>
          <a:prstGeom prst="rect">
            <a:avLst/>
          </a:prstGeom>
        </p:spPr>
      </p:pic>
      <p:sp>
        <p:nvSpPr>
          <p:cNvPr id="18" name="Rectángulo 17">
            <a:extLst>
              <a:ext uri="{FF2B5EF4-FFF2-40B4-BE49-F238E27FC236}">
                <a16:creationId xmlns:a16="http://schemas.microsoft.com/office/drawing/2014/main" id="{61C05848-2E0A-4BF8-BBE3-655B2DD1DE03}"/>
              </a:ext>
            </a:extLst>
          </p:cNvPr>
          <p:cNvSpPr/>
          <p:nvPr/>
        </p:nvSpPr>
        <p:spPr>
          <a:xfrm>
            <a:off x="180470" y="42612"/>
            <a:ext cx="4081567" cy="369332"/>
          </a:xfrm>
          <a:prstGeom prst="rect">
            <a:avLst/>
          </a:prstGeom>
        </p:spPr>
        <p:txBody>
          <a:bodyPr wrap="none">
            <a:spAutoFit/>
          </a:bodyPr>
          <a:lstStyle/>
          <a:p>
            <a:r>
              <a:rPr lang="ca-ES" b="1" dirty="0">
                <a:solidFill>
                  <a:schemeClr val="bg1"/>
                </a:solidFill>
                <a:latin typeface="Century Gothic" pitchFamily="34" charset="0"/>
              </a:rPr>
              <a:t>Servei Comunitari. De què parlem?</a:t>
            </a:r>
            <a:endParaRPr lang="ca-ES" b="1" dirty="0">
              <a:solidFill>
                <a:srgbClr val="45637A"/>
              </a:solidFill>
              <a:latin typeface="Century Gothic" pitchFamily="34" charset="0"/>
            </a:endParaRPr>
          </a:p>
        </p:txBody>
      </p:sp>
      <p:sp>
        <p:nvSpPr>
          <p:cNvPr id="13" name="Rectángulo 1"/>
          <p:cNvSpPr/>
          <p:nvPr/>
        </p:nvSpPr>
        <p:spPr>
          <a:xfrm>
            <a:off x="250558" y="3646405"/>
            <a:ext cx="2520000" cy="720000"/>
          </a:xfrm>
          <a:prstGeom prst="rect">
            <a:avLst/>
          </a:prstGeom>
          <a:solidFill>
            <a:schemeClr val="accent5"/>
          </a:solidFill>
          <a:effectLst>
            <a:outerShdw blurRad="50800" dist="38100" dir="18900000" algn="bl" rotWithShape="0">
              <a:prstClr val="black">
                <a:alpha val="40000"/>
              </a:prstClr>
            </a:outerShdw>
          </a:effectLst>
        </p:spPr>
        <p:txBody>
          <a:bodyPr wrap="square">
            <a:spAutoFit/>
          </a:bodyPr>
          <a:lstStyle/>
          <a:p>
            <a:pPr algn="ctr">
              <a:lnSpc>
                <a:spcPct val="120000"/>
              </a:lnSpc>
            </a:pPr>
            <a:r>
              <a:rPr lang="ca-ES" sz="1600" b="1" dirty="0" smtClean="0">
                <a:solidFill>
                  <a:srgbClr val="FFFFFF"/>
                </a:solidFill>
                <a:latin typeface="Century Gothic"/>
                <a:cs typeface="Century Gothic"/>
              </a:rPr>
              <a:t>215</a:t>
            </a:r>
            <a:r>
              <a:rPr lang="ca-ES" sz="1600" dirty="0" smtClean="0">
                <a:solidFill>
                  <a:srgbClr val="FFFFFF"/>
                </a:solidFill>
                <a:latin typeface="Century Gothic"/>
                <a:cs typeface="Century Gothic"/>
              </a:rPr>
              <a:t> </a:t>
            </a:r>
            <a:r>
              <a:rPr lang="ca-ES" sz="1600" dirty="0">
                <a:solidFill>
                  <a:srgbClr val="FFFFFF"/>
                </a:solidFill>
              </a:rPr>
              <a:t>grups de voluntaris </a:t>
            </a:r>
          </a:p>
          <a:p>
            <a:pPr algn="ctr">
              <a:lnSpc>
                <a:spcPct val="120000"/>
              </a:lnSpc>
            </a:pPr>
            <a:r>
              <a:rPr lang="ca-ES" sz="1600" b="1" dirty="0" smtClean="0">
                <a:solidFill>
                  <a:srgbClr val="FFFFFF"/>
                </a:solidFill>
                <a:latin typeface="Century Gothic" panose="020B0502020202020204" pitchFamily="34" charset="0"/>
              </a:rPr>
              <a:t>6.768</a:t>
            </a:r>
            <a:r>
              <a:rPr lang="ca-ES" sz="1600" dirty="0" smtClean="0">
                <a:solidFill>
                  <a:srgbClr val="FFFFFF"/>
                </a:solidFill>
                <a:latin typeface="Century Gothic" panose="020B0502020202020204" pitchFamily="34" charset="0"/>
              </a:rPr>
              <a:t> </a:t>
            </a:r>
            <a:r>
              <a:rPr lang="ca-ES" sz="1600" dirty="0" smtClean="0">
                <a:solidFill>
                  <a:srgbClr val="FFFFFF"/>
                </a:solidFill>
              </a:rPr>
              <a:t>participants </a:t>
            </a:r>
            <a:endParaRPr lang="ca-ES" sz="1600" dirty="0">
              <a:solidFill>
                <a:srgbClr val="FFFFFF"/>
              </a:solidFill>
            </a:endParaRPr>
          </a:p>
        </p:txBody>
      </p:sp>
    </p:spTree>
    <p:extLst>
      <p:ext uri="{BB962C8B-B14F-4D97-AF65-F5344CB8AC3E}">
        <p14:creationId xmlns:p14="http://schemas.microsoft.com/office/powerpoint/2010/main" val="2580445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tyson-dudley-107701-unsplash.jpg"/>
          <p:cNvPicPr>
            <a:picLocks noChangeAspect="1"/>
          </p:cNvPicPr>
          <p:nvPr/>
        </p:nvPicPr>
        <p:blipFill rotWithShape="1">
          <a:blip r:embed="rId3" cstate="print">
            <a:extLst>
              <a:ext uri="{28A0092B-C50C-407E-A947-70E740481C1C}">
                <a14:useLocalDpi xmlns:a14="http://schemas.microsoft.com/office/drawing/2010/main" val="0"/>
              </a:ext>
            </a:extLst>
          </a:blip>
          <a:srcRect r="38897"/>
          <a:stretch/>
        </p:blipFill>
        <p:spPr>
          <a:xfrm>
            <a:off x="3590914" y="135924"/>
            <a:ext cx="5585605" cy="6857999"/>
          </a:xfrm>
          <a:prstGeom prst="rect">
            <a:avLst/>
          </a:prstGeom>
        </p:spPr>
      </p:pic>
      <p:pic>
        <p:nvPicPr>
          <p:cNvPr id="7" name="8 Imagen">
            <a:extLst>
              <a:ext uri="{FF2B5EF4-FFF2-40B4-BE49-F238E27FC236}">
                <a16:creationId xmlns:a16="http://schemas.microsoft.com/office/drawing/2014/main" id="{6EFF9154-3DA5-4598-ABA1-9AF9FA6B17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448"/>
          <a:stretch/>
        </p:blipFill>
        <p:spPr>
          <a:xfrm>
            <a:off x="6110512" y="3885503"/>
            <a:ext cx="2681426" cy="2093155"/>
          </a:xfrm>
          <a:prstGeom prst="rect">
            <a:avLst/>
          </a:prstGeom>
          <a:ln>
            <a:noFill/>
          </a:ln>
          <a:effectLst>
            <a:outerShdw blurRad="292100" dist="139700" dir="2700000" algn="tl" rotWithShape="0">
              <a:srgbClr val="333333">
                <a:alpha val="65000"/>
              </a:srgbClr>
            </a:outerShdw>
          </a:effectLst>
        </p:spPr>
      </p:pic>
      <p:sp>
        <p:nvSpPr>
          <p:cNvPr id="2" name="Título 1">
            <a:extLst>
              <a:ext uri="{FF2B5EF4-FFF2-40B4-BE49-F238E27FC236}">
                <a16:creationId xmlns:a16="http://schemas.microsoft.com/office/drawing/2014/main" id="{4EADC7FA-A70B-4DE9-A57A-DC83C72FAEC3}"/>
              </a:ext>
            </a:extLst>
          </p:cNvPr>
          <p:cNvSpPr>
            <a:spLocks noGrp="1"/>
          </p:cNvSpPr>
          <p:nvPr>
            <p:ph type="title"/>
          </p:nvPr>
        </p:nvSpPr>
        <p:spPr>
          <a:xfrm>
            <a:off x="291629" y="404665"/>
            <a:ext cx="3266777" cy="864096"/>
          </a:xfrm>
        </p:spPr>
        <p:txBody>
          <a:bodyPr>
            <a:normAutofit/>
          </a:bodyPr>
          <a:lstStyle/>
          <a:p>
            <a:pPr algn="l"/>
            <a:r>
              <a:rPr lang="ca-ES" sz="2000" b="1" dirty="0">
                <a:solidFill>
                  <a:schemeClr val="accent5"/>
                </a:solidFill>
                <a:latin typeface="Century Gothic"/>
                <a:ea typeface="+mn-ea"/>
                <a:cs typeface="Century Gothic"/>
              </a:rPr>
              <a:t>Informe</a:t>
            </a:r>
            <a:r>
              <a:rPr lang="ca-ES" sz="2000" b="1" dirty="0">
                <a:solidFill>
                  <a:schemeClr val="accent5"/>
                </a:solidFill>
                <a:latin typeface="+mn-lt"/>
                <a:ea typeface="+mn-ea"/>
                <a:cs typeface="+mn-cs"/>
              </a:rPr>
              <a:t> </a:t>
            </a:r>
            <a:r>
              <a:rPr lang="ca-ES" sz="2000" b="1" dirty="0">
                <a:solidFill>
                  <a:schemeClr val="accent5"/>
                </a:solidFill>
                <a:latin typeface="Century Gothic"/>
                <a:ea typeface="+mn-ea"/>
                <a:cs typeface="Century Gothic"/>
              </a:rPr>
              <a:t>anual </a:t>
            </a:r>
            <a:r>
              <a:rPr lang="ca-ES" sz="2000" b="1" dirty="0" err="1">
                <a:solidFill>
                  <a:schemeClr val="accent5"/>
                </a:solidFill>
                <a:latin typeface="Century Gothic"/>
                <a:ea typeface="+mn-ea"/>
                <a:cs typeface="Century Gothic"/>
              </a:rPr>
              <a:t>RiusCat</a:t>
            </a:r>
            <a:endParaRPr lang="es-ES" sz="1600" dirty="0">
              <a:solidFill>
                <a:schemeClr val="accent5"/>
              </a:solidFill>
              <a:latin typeface="Calibri"/>
              <a:ea typeface="+mn-ea"/>
              <a:cs typeface="Calibri"/>
            </a:endParaRPr>
          </a:p>
        </p:txBody>
      </p:sp>
      <p:sp>
        <p:nvSpPr>
          <p:cNvPr id="4" name="3 Rectángulo"/>
          <p:cNvSpPr/>
          <p:nvPr/>
        </p:nvSpPr>
        <p:spPr>
          <a:xfrm>
            <a:off x="3491880" y="-27384"/>
            <a:ext cx="1728192" cy="68853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3" name="Marcador de contenido 2">
            <a:extLst>
              <a:ext uri="{FF2B5EF4-FFF2-40B4-BE49-F238E27FC236}">
                <a16:creationId xmlns:a16="http://schemas.microsoft.com/office/drawing/2014/main" id="{8383A0DD-F5F4-4285-BC8B-B9369096551C}"/>
              </a:ext>
            </a:extLst>
          </p:cNvPr>
          <p:cNvSpPr>
            <a:spLocks noGrp="1"/>
          </p:cNvSpPr>
          <p:nvPr>
            <p:ph idx="1"/>
          </p:nvPr>
        </p:nvSpPr>
        <p:spPr>
          <a:xfrm>
            <a:off x="285061" y="1052746"/>
            <a:ext cx="3854891" cy="5805264"/>
          </a:xfrm>
          <a:solidFill>
            <a:schemeClr val="bg1"/>
          </a:solidFill>
        </p:spPr>
        <p:txBody>
          <a:bodyPr vert="horz" lIns="68580" tIns="34291" rIns="68580" bIns="34291" rtlCol="0" anchor="t">
            <a:normAutofit/>
          </a:bodyPr>
          <a:lstStyle/>
          <a:p>
            <a:pPr>
              <a:lnSpc>
                <a:spcPct val="110000"/>
              </a:lnSpc>
            </a:pPr>
            <a:endParaRPr lang="ca-ES" sz="1400" dirty="0">
              <a:solidFill>
                <a:schemeClr val="bg1">
                  <a:lumMod val="50000"/>
                </a:schemeClr>
              </a:solidFill>
            </a:endParaRPr>
          </a:p>
          <a:p>
            <a:pPr>
              <a:lnSpc>
                <a:spcPct val="110000"/>
              </a:lnSpc>
            </a:pPr>
            <a:r>
              <a:rPr lang="ca-ES" sz="1800" dirty="0">
                <a:solidFill>
                  <a:schemeClr val="bg1">
                    <a:lumMod val="50000"/>
                  </a:schemeClr>
                </a:solidFill>
              </a:rPr>
              <a:t>Amb les dades que recullen els voluntaris l’Associació Hàbitats elabora l’informe anual </a:t>
            </a:r>
            <a:r>
              <a:rPr lang="ca-ES" sz="1800" b="1" dirty="0" err="1">
                <a:solidFill>
                  <a:schemeClr val="bg1">
                    <a:lumMod val="50000"/>
                  </a:schemeClr>
                </a:solidFill>
                <a:hlinkClick r:id="rId5"/>
              </a:rPr>
              <a:t>RiusCat</a:t>
            </a:r>
            <a:r>
              <a:rPr lang="ca-ES" sz="1800" b="1" dirty="0">
                <a:solidFill>
                  <a:schemeClr val="bg1">
                    <a:lumMod val="50000"/>
                  </a:schemeClr>
                </a:solidFill>
                <a:hlinkClick r:id="rId5"/>
              </a:rPr>
              <a:t> </a:t>
            </a:r>
            <a:r>
              <a:rPr lang="ca-ES" sz="1800" dirty="0">
                <a:solidFill>
                  <a:schemeClr val="bg1">
                    <a:lumMod val="50000"/>
                  </a:schemeClr>
                </a:solidFill>
              </a:rPr>
              <a:t>sobre l’estat dels rius a Catalunya. </a:t>
            </a:r>
          </a:p>
          <a:p>
            <a:pPr>
              <a:lnSpc>
                <a:spcPct val="110000"/>
              </a:lnSpc>
            </a:pPr>
            <a:endParaRPr lang="ca-ES" sz="1800" dirty="0">
              <a:solidFill>
                <a:schemeClr val="bg1">
                  <a:lumMod val="50000"/>
                </a:schemeClr>
              </a:solidFill>
            </a:endParaRPr>
          </a:p>
          <a:p>
            <a:pPr>
              <a:lnSpc>
                <a:spcPct val="110000"/>
              </a:lnSpc>
            </a:pPr>
            <a:r>
              <a:rPr lang="ca-ES" sz="1800" dirty="0" smtClean="0">
                <a:solidFill>
                  <a:schemeClr val="bg1">
                    <a:lumMod val="50000"/>
                  </a:schemeClr>
                </a:solidFill>
              </a:rPr>
              <a:t>S’hi </a:t>
            </a:r>
            <a:r>
              <a:rPr lang="ca-ES" sz="1800" dirty="0">
                <a:solidFill>
                  <a:schemeClr val="bg1">
                    <a:lumMod val="50000"/>
                  </a:schemeClr>
                </a:solidFill>
              </a:rPr>
              <a:t>poden consultar les dades globals i també per conques.</a:t>
            </a:r>
          </a:p>
          <a:p>
            <a:pPr marL="0" indent="0">
              <a:lnSpc>
                <a:spcPct val="120000"/>
              </a:lnSpc>
              <a:buNone/>
            </a:pPr>
            <a:endParaRPr lang="ca-ES" sz="1800" dirty="0">
              <a:solidFill>
                <a:schemeClr val="bg1">
                  <a:lumMod val="50000"/>
                </a:schemeClr>
              </a:solidFill>
            </a:endParaRPr>
          </a:p>
          <a:p>
            <a:pPr marL="0" indent="0">
              <a:lnSpc>
                <a:spcPct val="120000"/>
              </a:lnSpc>
              <a:buNone/>
            </a:pPr>
            <a:endParaRPr lang="ca-ES" sz="1800" dirty="0">
              <a:solidFill>
                <a:schemeClr val="bg1">
                  <a:lumMod val="50000"/>
                </a:schemeClr>
              </a:solidFill>
            </a:endParaRPr>
          </a:p>
          <a:p>
            <a:pPr marL="0" indent="0">
              <a:buNone/>
            </a:pPr>
            <a:endParaRPr lang="ca-ES" sz="1500" dirty="0"/>
          </a:p>
        </p:txBody>
      </p:sp>
      <p:pic>
        <p:nvPicPr>
          <p:cNvPr id="2050" name="Picture 2" descr="C:\Users\grups\Desktop\DISSENY i PSP\presentacions\Informe RiusCat 2017 HR-42-43_page-000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543" t="3546" r="5598" b="3371"/>
          <a:stretch/>
        </p:blipFill>
        <p:spPr bwMode="auto">
          <a:xfrm>
            <a:off x="3927248" y="3792506"/>
            <a:ext cx="1910208" cy="277512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10 Rectángulo"/>
          <p:cNvSpPr/>
          <p:nvPr/>
        </p:nvSpPr>
        <p:spPr>
          <a:xfrm>
            <a:off x="0" y="-27384"/>
            <a:ext cx="9144000" cy="540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a-ES" sz="2000" b="1" dirty="0">
              <a:solidFill>
                <a:schemeClr val="bg1"/>
              </a:solidFill>
              <a:latin typeface="Century Gothic" pitchFamily="34" charset="0"/>
            </a:endParaRPr>
          </a:p>
        </p:txBody>
      </p:sp>
      <p:pic>
        <p:nvPicPr>
          <p:cNvPr id="12" name="Imagen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flipH="1" flipV="1">
            <a:off x="7379510" y="111719"/>
            <a:ext cx="1584239" cy="231137"/>
          </a:xfrm>
          <a:prstGeom prst="rect">
            <a:avLst/>
          </a:prstGeom>
        </p:spPr>
      </p:pic>
      <p:sp>
        <p:nvSpPr>
          <p:cNvPr id="13" name="Rectángulo 12">
            <a:extLst>
              <a:ext uri="{FF2B5EF4-FFF2-40B4-BE49-F238E27FC236}">
                <a16:creationId xmlns:a16="http://schemas.microsoft.com/office/drawing/2014/main" id="{D31678DE-F68A-40F9-90A7-379E1050734F}"/>
              </a:ext>
            </a:extLst>
          </p:cNvPr>
          <p:cNvSpPr/>
          <p:nvPr/>
        </p:nvSpPr>
        <p:spPr>
          <a:xfrm>
            <a:off x="180470" y="42612"/>
            <a:ext cx="4081567" cy="369332"/>
          </a:xfrm>
          <a:prstGeom prst="rect">
            <a:avLst/>
          </a:prstGeom>
        </p:spPr>
        <p:txBody>
          <a:bodyPr wrap="none">
            <a:spAutoFit/>
          </a:bodyPr>
          <a:lstStyle/>
          <a:p>
            <a:r>
              <a:rPr lang="ca-ES" b="1" dirty="0">
                <a:solidFill>
                  <a:schemeClr val="bg1"/>
                </a:solidFill>
                <a:latin typeface="Century Gothic" pitchFamily="34" charset="0"/>
              </a:rPr>
              <a:t>Servei Comunitari. De què parlem?</a:t>
            </a:r>
            <a:endParaRPr lang="ca-ES" b="1" dirty="0">
              <a:solidFill>
                <a:srgbClr val="45637A"/>
              </a:solidFill>
              <a:latin typeface="Century Gothic" pitchFamily="34" charset="0"/>
            </a:endParaRPr>
          </a:p>
        </p:txBody>
      </p:sp>
      <p:pic>
        <p:nvPicPr>
          <p:cNvPr id="5" name="7 Imagen">
            <a:extLst>
              <a:ext uri="{FF2B5EF4-FFF2-40B4-BE49-F238E27FC236}">
                <a16:creationId xmlns:a16="http://schemas.microsoft.com/office/drawing/2014/main" id="{42C4AB3E-4C65-4B2C-9D2F-9EEC82CB6BA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10512" y="1756796"/>
            <a:ext cx="2670586" cy="1950156"/>
          </a:xfrm>
          <a:prstGeom prst="rect">
            <a:avLst/>
          </a:prstGeom>
          <a:ln>
            <a:noFill/>
          </a:ln>
          <a:effectLst>
            <a:outerShdw blurRad="292100" dist="139700" dir="2700000" algn="tl" rotWithShape="0">
              <a:srgbClr val="333333">
                <a:alpha val="65000"/>
              </a:srgbClr>
            </a:outerShdw>
          </a:effectLst>
        </p:spPr>
      </p:pic>
      <p:pic>
        <p:nvPicPr>
          <p:cNvPr id="6" name="Imagen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85899" y="723372"/>
            <a:ext cx="1868941" cy="2642847"/>
          </a:xfrm>
          <a:prstGeom prst="rect">
            <a:avLst/>
          </a:prstGeom>
        </p:spPr>
      </p:pic>
    </p:spTree>
    <p:extLst>
      <p:ext uri="{BB962C8B-B14F-4D97-AF65-F5344CB8AC3E}">
        <p14:creationId xmlns:p14="http://schemas.microsoft.com/office/powerpoint/2010/main" val="199023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3378" t="29645" r="14459" b="4222"/>
          <a:stretch/>
        </p:blipFill>
        <p:spPr bwMode="auto">
          <a:xfrm>
            <a:off x="40116" y="2060855"/>
            <a:ext cx="6548115" cy="480072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ítulo 1">
            <a:extLst>
              <a:ext uri="{FF2B5EF4-FFF2-40B4-BE49-F238E27FC236}">
                <a16:creationId xmlns:a16="http://schemas.microsoft.com/office/drawing/2014/main" id="{4EADC7FA-A70B-4DE9-A57A-DC83C72FAEC3}"/>
              </a:ext>
            </a:extLst>
          </p:cNvPr>
          <p:cNvSpPr txBox="1">
            <a:spLocks/>
          </p:cNvSpPr>
          <p:nvPr/>
        </p:nvSpPr>
        <p:spPr>
          <a:xfrm>
            <a:off x="185026" y="288594"/>
            <a:ext cx="3266777" cy="74049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a-ES" sz="2000" b="1" dirty="0">
                <a:solidFill>
                  <a:schemeClr val="accent5"/>
                </a:solidFill>
                <a:latin typeface="Century Gothic"/>
                <a:ea typeface="+mn-ea"/>
                <a:cs typeface="Century Gothic"/>
              </a:rPr>
              <a:t>Dades online</a:t>
            </a:r>
            <a:endParaRPr lang="es-ES" sz="1600" dirty="0">
              <a:solidFill>
                <a:schemeClr val="accent5"/>
              </a:solidFill>
              <a:latin typeface="Calibri"/>
              <a:ea typeface="+mn-ea"/>
              <a:cs typeface="Calibri"/>
            </a:endParaRPr>
          </a:p>
        </p:txBody>
      </p:sp>
      <p:sp>
        <p:nvSpPr>
          <p:cNvPr id="6" name="Marcador de contenido 2">
            <a:extLst>
              <a:ext uri="{FF2B5EF4-FFF2-40B4-BE49-F238E27FC236}">
                <a16:creationId xmlns:a16="http://schemas.microsoft.com/office/drawing/2014/main" id="{8383A0DD-F5F4-4285-BC8B-B9369096551C}"/>
              </a:ext>
            </a:extLst>
          </p:cNvPr>
          <p:cNvSpPr>
            <a:spLocks noGrp="1"/>
          </p:cNvSpPr>
          <p:nvPr>
            <p:ph idx="1"/>
          </p:nvPr>
        </p:nvSpPr>
        <p:spPr>
          <a:xfrm>
            <a:off x="251520" y="836715"/>
            <a:ext cx="8352928" cy="1196692"/>
          </a:xfrm>
          <a:solidFill>
            <a:schemeClr val="bg1"/>
          </a:solidFill>
        </p:spPr>
        <p:txBody>
          <a:bodyPr vert="horz" lIns="68580" tIns="34291" rIns="68580" bIns="34291" rtlCol="0" anchor="t">
            <a:normAutofit fontScale="92500" lnSpcReduction="20000"/>
          </a:bodyPr>
          <a:lstStyle/>
          <a:p>
            <a:pPr algn="just">
              <a:lnSpc>
                <a:spcPct val="110000"/>
              </a:lnSpc>
            </a:pPr>
            <a:r>
              <a:rPr lang="ca-ES" sz="1800" dirty="0">
                <a:solidFill>
                  <a:schemeClr val="bg1">
                    <a:lumMod val="50000"/>
                  </a:schemeClr>
                </a:solidFill>
              </a:rPr>
              <a:t>Els resultats de les inspeccions fetes pels voluntaris també es poden consultar </a:t>
            </a:r>
            <a:r>
              <a:rPr lang="ca-ES" sz="1800" dirty="0" smtClean="0">
                <a:solidFill>
                  <a:schemeClr val="bg1">
                    <a:lumMod val="50000"/>
                  </a:schemeClr>
                </a:solidFill>
              </a:rPr>
              <a:t>online.</a:t>
            </a:r>
            <a:endParaRPr lang="ca-ES" sz="1800" dirty="0">
              <a:solidFill>
                <a:schemeClr val="bg1">
                  <a:lumMod val="50000"/>
                </a:schemeClr>
              </a:solidFill>
            </a:endParaRPr>
          </a:p>
          <a:p>
            <a:pPr algn="just">
              <a:lnSpc>
                <a:spcPct val="110000"/>
              </a:lnSpc>
            </a:pPr>
            <a:r>
              <a:rPr lang="ca-ES" sz="1800" dirty="0">
                <a:solidFill>
                  <a:schemeClr val="bg1">
                    <a:lumMod val="50000"/>
                  </a:schemeClr>
                </a:solidFill>
              </a:rPr>
              <a:t>Accediu a </a:t>
            </a:r>
            <a:r>
              <a:rPr lang="ca-ES" sz="1800" dirty="0">
                <a:solidFill>
                  <a:schemeClr val="bg1">
                    <a:lumMod val="50000"/>
                  </a:schemeClr>
                </a:solidFill>
                <a:hlinkClick r:id="rId4"/>
              </a:rPr>
              <a:t>http://</a:t>
            </a:r>
            <a:r>
              <a:rPr lang="ca-ES" sz="1800" dirty="0" smtClean="0">
                <a:solidFill>
                  <a:schemeClr val="bg1">
                    <a:lumMod val="50000"/>
                  </a:schemeClr>
                </a:solidFill>
                <a:hlinkClick r:id="rId4"/>
              </a:rPr>
              <a:t>www.projecterius.cat/front/consulteu-dades</a:t>
            </a:r>
            <a:r>
              <a:rPr lang="ca-ES" sz="1800" b="1" dirty="0" smtClean="0">
                <a:solidFill>
                  <a:schemeClr val="accent1"/>
                </a:solidFill>
              </a:rPr>
              <a:t>.</a:t>
            </a:r>
            <a:endParaRPr lang="ca-ES" sz="1800" b="1" dirty="0">
              <a:solidFill>
                <a:schemeClr val="accent1"/>
              </a:solidFill>
            </a:endParaRPr>
          </a:p>
          <a:p>
            <a:pPr algn="just">
              <a:lnSpc>
                <a:spcPct val="110000"/>
              </a:lnSpc>
            </a:pPr>
            <a:r>
              <a:rPr lang="ca-ES" sz="1800" dirty="0">
                <a:solidFill>
                  <a:schemeClr val="bg1">
                    <a:lumMod val="50000"/>
                  </a:schemeClr>
                </a:solidFill>
              </a:rPr>
              <a:t>Podeu consultar els mapes de resultats usant el menú superior o veure els resultats d’un punt específic fent-hi </a:t>
            </a:r>
            <a:r>
              <a:rPr lang="ca-ES" sz="1800" dirty="0" smtClean="0">
                <a:solidFill>
                  <a:schemeClr val="bg1">
                    <a:lumMod val="50000"/>
                  </a:schemeClr>
                </a:solidFill>
              </a:rPr>
              <a:t>clic.</a:t>
            </a:r>
            <a:endParaRPr lang="ca-ES" sz="1800" dirty="0">
              <a:solidFill>
                <a:schemeClr val="bg1">
                  <a:lumMod val="50000"/>
                </a:schemeClr>
              </a:solidFill>
            </a:endParaRPr>
          </a:p>
          <a:p>
            <a:pPr algn="just">
              <a:lnSpc>
                <a:spcPct val="110000"/>
              </a:lnSpc>
            </a:pPr>
            <a:endParaRPr lang="ca-ES" sz="1800" dirty="0">
              <a:solidFill>
                <a:schemeClr val="bg1">
                  <a:lumMod val="50000"/>
                </a:schemeClr>
              </a:solidFill>
            </a:endParaRPr>
          </a:p>
          <a:p>
            <a:pPr algn="just">
              <a:lnSpc>
                <a:spcPct val="110000"/>
              </a:lnSpc>
            </a:pPr>
            <a:endParaRPr lang="ca-ES" sz="1800" dirty="0">
              <a:solidFill>
                <a:schemeClr val="bg1">
                  <a:lumMod val="50000"/>
                </a:schemeClr>
              </a:solidFill>
            </a:endParaRPr>
          </a:p>
          <a:p>
            <a:pPr marL="0" indent="0">
              <a:lnSpc>
                <a:spcPct val="120000"/>
              </a:lnSpc>
              <a:buNone/>
            </a:pPr>
            <a:endParaRPr lang="ca-ES" sz="1800" dirty="0">
              <a:solidFill>
                <a:schemeClr val="bg1">
                  <a:lumMod val="50000"/>
                </a:schemeClr>
              </a:solidFill>
            </a:endParaRPr>
          </a:p>
          <a:p>
            <a:pPr marL="0" indent="0">
              <a:lnSpc>
                <a:spcPct val="120000"/>
              </a:lnSpc>
              <a:buNone/>
            </a:pPr>
            <a:endParaRPr lang="ca-ES" sz="1800" dirty="0">
              <a:solidFill>
                <a:schemeClr val="bg1">
                  <a:lumMod val="50000"/>
                </a:schemeClr>
              </a:solidFill>
            </a:endParaRPr>
          </a:p>
          <a:p>
            <a:pPr marL="0" indent="0">
              <a:buNone/>
            </a:pPr>
            <a:endParaRPr lang="ca-ES" sz="1500" dirty="0"/>
          </a:p>
        </p:txBody>
      </p:sp>
      <p:sp>
        <p:nvSpPr>
          <p:cNvPr id="13" name="12 Elipse"/>
          <p:cNvSpPr/>
          <p:nvPr/>
        </p:nvSpPr>
        <p:spPr>
          <a:xfrm>
            <a:off x="80555" y="1916832"/>
            <a:ext cx="1296144" cy="648072"/>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1216" t="18116" r="32095" b="22090"/>
          <a:stretch/>
        </p:blipFill>
        <p:spPr bwMode="auto">
          <a:xfrm>
            <a:off x="5436096" y="2564914"/>
            <a:ext cx="3168352" cy="4130871"/>
          </a:xfrm>
          <a:prstGeom prst="rect">
            <a:avLst/>
          </a:prstGeom>
          <a:noFill/>
          <a:ln w="9525">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cxnSp>
        <p:nvCxnSpPr>
          <p:cNvPr id="20" name="19 Conector recto de flecha"/>
          <p:cNvCxnSpPr/>
          <p:nvPr/>
        </p:nvCxnSpPr>
        <p:spPr>
          <a:xfrm flipV="1">
            <a:off x="3314166" y="3356992"/>
            <a:ext cx="2121931" cy="648072"/>
          </a:xfrm>
          <a:prstGeom prst="straightConnector1">
            <a:avLst/>
          </a:prstGeom>
          <a:ln w="28575">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29" name="28 Rectángulo"/>
          <p:cNvSpPr/>
          <p:nvPr/>
        </p:nvSpPr>
        <p:spPr>
          <a:xfrm>
            <a:off x="0" y="-45296"/>
            <a:ext cx="9144000" cy="540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a-ES" sz="2000" b="1" dirty="0">
              <a:solidFill>
                <a:schemeClr val="bg1"/>
              </a:solidFill>
              <a:latin typeface="Century Gothic" pitchFamily="34" charset="0"/>
            </a:endParaRPr>
          </a:p>
        </p:txBody>
      </p:sp>
      <p:pic>
        <p:nvPicPr>
          <p:cNvPr id="30"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flipH="1" flipV="1">
            <a:off x="7374750" y="115395"/>
            <a:ext cx="1584239" cy="231137"/>
          </a:xfrm>
          <a:prstGeom prst="rect">
            <a:avLst/>
          </a:prstGeom>
        </p:spPr>
      </p:pic>
      <p:sp>
        <p:nvSpPr>
          <p:cNvPr id="10" name="Rectángulo 9">
            <a:extLst>
              <a:ext uri="{FF2B5EF4-FFF2-40B4-BE49-F238E27FC236}">
                <a16:creationId xmlns:a16="http://schemas.microsoft.com/office/drawing/2014/main" id="{AFF82FA1-CF5B-4A92-89AC-78687A91FA36}"/>
              </a:ext>
            </a:extLst>
          </p:cNvPr>
          <p:cNvSpPr/>
          <p:nvPr/>
        </p:nvSpPr>
        <p:spPr>
          <a:xfrm>
            <a:off x="180470" y="42612"/>
            <a:ext cx="4081567" cy="369332"/>
          </a:xfrm>
          <a:prstGeom prst="rect">
            <a:avLst/>
          </a:prstGeom>
        </p:spPr>
        <p:txBody>
          <a:bodyPr wrap="none">
            <a:spAutoFit/>
          </a:bodyPr>
          <a:lstStyle/>
          <a:p>
            <a:r>
              <a:rPr lang="ca-ES" b="1" dirty="0">
                <a:solidFill>
                  <a:schemeClr val="bg1"/>
                </a:solidFill>
                <a:latin typeface="Century Gothic" pitchFamily="34" charset="0"/>
              </a:rPr>
              <a:t>Servei Comunitari. De què parlem?</a:t>
            </a:r>
            <a:endParaRPr lang="ca-ES" b="1" dirty="0">
              <a:solidFill>
                <a:srgbClr val="45637A"/>
              </a:solidFill>
              <a:latin typeface="Century Gothic" pitchFamily="34" charset="0"/>
            </a:endParaRPr>
          </a:p>
        </p:txBody>
      </p:sp>
    </p:spTree>
    <p:extLst>
      <p:ext uri="{BB962C8B-B14F-4D97-AF65-F5344CB8AC3E}">
        <p14:creationId xmlns:p14="http://schemas.microsoft.com/office/powerpoint/2010/main" val="138538238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l'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5790</TotalTime>
  <Words>7556</Words>
  <Application>Microsoft Office PowerPoint</Application>
  <PresentationFormat>Presentación en pantalla (4:3)</PresentationFormat>
  <Paragraphs>512</Paragraphs>
  <Slides>40</Slides>
  <Notes>35</Notes>
  <HiddenSlides>0</HiddenSlides>
  <MMClips>1</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40</vt:i4>
      </vt:variant>
    </vt:vector>
  </HeadingPairs>
  <TitlesOfParts>
    <vt:vector size="53" baseType="lpstr">
      <vt:lpstr>MS PGothic</vt:lpstr>
      <vt:lpstr>Arial</vt:lpstr>
      <vt:lpstr>Arial Hebrew Scholar</vt:lpstr>
      <vt:lpstr>Arial Narrow</vt:lpstr>
      <vt:lpstr>Calibri</vt:lpstr>
      <vt:lpstr>Century Gothic</vt:lpstr>
      <vt:lpstr>Futura Bk BT</vt:lpstr>
      <vt:lpstr>Futura Lt BT</vt:lpstr>
      <vt:lpstr>Helvetica Condensed</vt:lpstr>
      <vt:lpstr>Symbol</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Informe anual RiusCat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grups</dc:creator>
  <cp:lastModifiedBy>administracio</cp:lastModifiedBy>
  <cp:revision>407</cp:revision>
  <cp:lastPrinted>2017-10-17T11:12:50Z</cp:lastPrinted>
  <dcterms:created xsi:type="dcterms:W3CDTF">2017-05-26T09:30:22Z</dcterms:created>
  <dcterms:modified xsi:type="dcterms:W3CDTF">2022-02-17T13:45:59Z</dcterms:modified>
</cp:coreProperties>
</file>